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xml" ContentType="application/vnd.openxmlformats-officedocument.presentationml.tags+xml"/>
  <Override PartName="/ppt/notesSlides/notesSlide30.xml" ContentType="application/vnd.openxmlformats-officedocument.presentationml.notesSlide+xml"/>
  <Override PartName="/ppt/tags/tag8.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60" r:id="rId2"/>
    <p:sldId id="262" r:id="rId3"/>
    <p:sldId id="286" r:id="rId4"/>
    <p:sldId id="860" r:id="rId5"/>
    <p:sldId id="900" r:id="rId6"/>
    <p:sldId id="931" r:id="rId7"/>
    <p:sldId id="932" r:id="rId8"/>
    <p:sldId id="933" r:id="rId9"/>
    <p:sldId id="909" r:id="rId10"/>
    <p:sldId id="926" r:id="rId11"/>
    <p:sldId id="925" r:id="rId12"/>
    <p:sldId id="934" r:id="rId13"/>
    <p:sldId id="935" r:id="rId14"/>
    <p:sldId id="942" r:id="rId15"/>
    <p:sldId id="943" r:id="rId16"/>
    <p:sldId id="944" r:id="rId17"/>
    <p:sldId id="939" r:id="rId18"/>
    <p:sldId id="940" r:id="rId19"/>
    <p:sldId id="941" r:id="rId20"/>
    <p:sldId id="849" r:id="rId21"/>
    <p:sldId id="910" r:id="rId22"/>
    <p:sldId id="911" r:id="rId23"/>
    <p:sldId id="912" r:id="rId24"/>
    <p:sldId id="927" r:id="rId25"/>
    <p:sldId id="914" r:id="rId26"/>
    <p:sldId id="915" r:id="rId27"/>
    <p:sldId id="916" r:id="rId28"/>
    <p:sldId id="945" r:id="rId29"/>
    <p:sldId id="946" r:id="rId30"/>
    <p:sldId id="947" r:id="rId31"/>
    <p:sldId id="923" r:id="rId32"/>
    <p:sldId id="929" r:id="rId33"/>
    <p:sldId id="924" r:id="rId34"/>
    <p:sldId id="284"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1E6C0-75AD-852C-E617-E70B660944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616FE36-B17D-C0AE-031C-1EE2D0D2CD0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F995923-B355-54EB-8D9D-B25A4FB6D6C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75FD5A2-B4E0-6F28-1F7B-6BCBE7BA48F7}"/>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293256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27123-E222-ECDB-AB47-8099F9E8931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6AE0D9-9E45-AB9E-C50B-567376DBC3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3BCBF9-3E38-209C-7B69-31A42DAEF49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488F42B-E130-9D47-6198-FD709C11B845}"/>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3079516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BC177-3E6D-155C-04A8-31EA9E6837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34A159-28DF-65C1-86C0-7FAF1CC0EAB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A11AA21-B446-2A7D-28D2-E7A8FB705FC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1556211-913A-7ACC-2B87-7364ED9BB005}"/>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3408557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1805F-9AC4-1F58-BC76-8D53CD7E02B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2ED7EA7-A941-CC2A-E30A-1D2DF9FA6A4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F815DB9-4C24-D3E8-4BB3-ADF4288679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EC7957A-492D-CFED-B0AE-B86C16A34828}"/>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3720514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704DE-5A24-37C9-9E4C-1139E2C5077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D3591A-3076-775A-0B5F-BE68E9D8E4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1AB889D-9187-0DBB-100D-A2B4432355D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36D27CF-D1BE-9BFB-81EF-5DBE5EFADE62}"/>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2353791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1C6D5-3B7E-673D-5209-6EF43CD064E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10D009B-8E47-CE04-E9B8-36E348E073F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6AA0D73-7963-A88C-21EA-03E31C675CD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C445686-936D-B938-FF19-58CE4E2B1F99}"/>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1948477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97050-961B-1906-A745-DB64B29191C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A4BF91-01F3-4BE7-3C5B-F005F65087B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31B7D61-EC32-754D-26F7-380144E1FFF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4C8E277-B788-72B4-D58F-532860FBBF96}"/>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2107668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97482-D625-D370-BBB2-570AC0C054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C9B5242-7023-0427-CFE7-85A7B3EC3C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F91B6ED-5797-8BA8-AC41-89BD55FBFCB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19A4FB9-1C55-8FE8-243C-62144DD6FF1E}"/>
              </a:ext>
            </a:extLst>
          </p:cNvPr>
          <p:cNvSpPr>
            <a:spLocks noGrp="1"/>
          </p:cNvSpPr>
          <p:nvPr>
            <p:ph type="sldNum" sz="quarter" idx="5"/>
          </p:nvPr>
        </p:nvSpPr>
        <p:spPr/>
        <p:txBody>
          <a:bodyPr/>
          <a:lstStyle/>
          <a:p>
            <a:fld id="{B1F6169F-443E-4E19-9CD8-03730782243B}" type="slidenum">
              <a:rPr lang="en-US" altLang="zh-CN" smtClean="0"/>
              <a:t>19</a:t>
            </a:fld>
            <a:endParaRPr lang="zh-CN" altLang="en-US"/>
          </a:p>
        </p:txBody>
      </p:sp>
    </p:spTree>
    <p:extLst>
      <p:ext uri="{BB962C8B-B14F-4D97-AF65-F5344CB8AC3E}">
        <p14:creationId xmlns:p14="http://schemas.microsoft.com/office/powerpoint/2010/main" val="3234433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2BDCF-F8C3-BD22-6DDF-038EDD0A70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A8A6F0-84DE-26B3-2A67-591903E20B0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049291-13E7-BB50-27CC-1ACF488EFB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ECEA40F-94C0-119D-3E54-4741E189F5E5}"/>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4277117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E94DF-58A5-28A3-B87B-B1E2BEA5E6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4BE160F-7FD8-58F3-B19F-1F06F763BBC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8CBDE64-66D5-4202-F839-2BF0F848F55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50E58AE-CAD0-2539-8B11-5F99C2E15B5A}"/>
              </a:ext>
            </a:extLst>
          </p:cNvPr>
          <p:cNvSpPr>
            <a:spLocks noGrp="1"/>
          </p:cNvSpPr>
          <p:nvPr>
            <p:ph type="sldNum" sz="quarter" idx="5"/>
          </p:nvPr>
        </p:nvSpPr>
        <p:spPr/>
        <p:txBody>
          <a:bodyPr/>
          <a:lstStyle/>
          <a:p>
            <a:fld id="{B1F6169F-443E-4E19-9CD8-03730782243B}" type="slidenum">
              <a:rPr lang="en-US" altLang="zh-CN" smtClean="0"/>
              <a:t>22</a:t>
            </a:fld>
            <a:endParaRPr lang="zh-CN" altLang="en-US"/>
          </a:p>
        </p:txBody>
      </p:sp>
    </p:spTree>
    <p:extLst>
      <p:ext uri="{BB962C8B-B14F-4D97-AF65-F5344CB8AC3E}">
        <p14:creationId xmlns:p14="http://schemas.microsoft.com/office/powerpoint/2010/main" val="2622357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8C4A2-A854-07F2-C4DF-AEF9568B2E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42C5850-6B41-41CD-B9DD-612BD23665C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A760D7-D74B-3D9E-B942-778E40103A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11265D-1AE9-CF71-E947-6CF2263133F0}"/>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525962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449D1-7F18-21F8-DB76-AAEEF978A58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491803A-DD05-3091-639E-CFD9494B3E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EFD6F7D-9B29-E719-8383-CC045959DF4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7FF37A4-FB5A-B119-E86D-2AC55634FE4D}"/>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2297354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182B7-9386-0DE5-C54C-36DF9A3715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6E7E96-3E4A-5608-C843-DCB77BA852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5C3C582-8DEB-7E82-CF5A-E3515023EAA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F4582E8-B061-806B-2350-C55D3A43F062}"/>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3543053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FB755-3635-3430-3849-164330B8C04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906E346-A4B4-2664-F0C7-8E084D4B5CA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D107CBD-A6FA-F1E6-7480-4C1D3EBAC6F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02A90C8-BA4B-E749-D45A-ADF98CB55592}"/>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1397545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20F1E-A347-664E-EF94-05F09538536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764E5D5-161A-5685-20A4-B4EC500ADD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7AC3E70-161D-FD95-B08F-FA6603FE36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30EBEFC-4C91-B930-5AAF-2748F5A986FA}"/>
              </a:ext>
            </a:extLst>
          </p:cNvPr>
          <p:cNvSpPr>
            <a:spLocks noGrp="1"/>
          </p:cNvSpPr>
          <p:nvPr>
            <p:ph type="sldNum" sz="quarter" idx="5"/>
          </p:nvPr>
        </p:nvSpPr>
        <p:spPr/>
        <p:txBody>
          <a:bodyPr/>
          <a:lstStyle/>
          <a:p>
            <a:fld id="{B1F6169F-443E-4E19-9CD8-03730782243B}" type="slidenum">
              <a:rPr lang="en-US" altLang="zh-CN" smtClean="0"/>
              <a:t>27</a:t>
            </a:fld>
            <a:endParaRPr lang="zh-CN" altLang="en-US"/>
          </a:p>
        </p:txBody>
      </p:sp>
    </p:spTree>
    <p:extLst>
      <p:ext uri="{BB962C8B-B14F-4D97-AF65-F5344CB8AC3E}">
        <p14:creationId xmlns:p14="http://schemas.microsoft.com/office/powerpoint/2010/main" val="4016206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0E170-C3AB-B562-4C83-8E9803CDFE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8A8E6C1-9AED-A0AD-1871-5E2B31C675A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7758FD9-EAD2-B5FB-0EC0-D6BF0C9A2F6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71047A-15E4-325B-C33E-A81DBCA967DE}"/>
              </a:ext>
            </a:extLst>
          </p:cNvPr>
          <p:cNvSpPr>
            <a:spLocks noGrp="1"/>
          </p:cNvSpPr>
          <p:nvPr>
            <p:ph type="sldNum" sz="quarter" idx="5"/>
          </p:nvPr>
        </p:nvSpPr>
        <p:spPr/>
        <p:txBody>
          <a:bodyPr/>
          <a:lstStyle/>
          <a:p>
            <a:fld id="{B1F6169F-443E-4E19-9CD8-03730782243B}" type="slidenum">
              <a:rPr lang="en-US" altLang="zh-CN" smtClean="0"/>
              <a:t>28</a:t>
            </a:fld>
            <a:endParaRPr lang="zh-CN" altLang="en-US"/>
          </a:p>
        </p:txBody>
      </p:sp>
    </p:spTree>
    <p:extLst>
      <p:ext uri="{BB962C8B-B14F-4D97-AF65-F5344CB8AC3E}">
        <p14:creationId xmlns:p14="http://schemas.microsoft.com/office/powerpoint/2010/main" val="17146189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C9ABC-07C3-C8F8-FB1A-FDB46D9A8C2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900E384-978C-B02E-6FE6-6F624F21BB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EAC148-F570-596C-1979-A999CA07B20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636F1B3-5A6E-7151-7754-50A8A23BF6A1}"/>
              </a:ext>
            </a:extLst>
          </p:cNvPr>
          <p:cNvSpPr>
            <a:spLocks noGrp="1"/>
          </p:cNvSpPr>
          <p:nvPr>
            <p:ph type="sldNum" sz="quarter" idx="5"/>
          </p:nvPr>
        </p:nvSpPr>
        <p:spPr/>
        <p:txBody>
          <a:bodyPr/>
          <a:lstStyle/>
          <a:p>
            <a:fld id="{B1F6169F-443E-4E19-9CD8-03730782243B}" type="slidenum">
              <a:rPr lang="en-US" altLang="zh-CN" smtClean="0"/>
              <a:t>29</a:t>
            </a:fld>
            <a:endParaRPr lang="zh-CN" altLang="en-US"/>
          </a:p>
        </p:txBody>
      </p:sp>
    </p:spTree>
    <p:extLst>
      <p:ext uri="{BB962C8B-B14F-4D97-AF65-F5344CB8AC3E}">
        <p14:creationId xmlns:p14="http://schemas.microsoft.com/office/powerpoint/2010/main" val="4076011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BE9FD-D505-6401-75E7-80B358FAA5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BBF683D-66B3-85D4-B81C-3251452608A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B1EB56-BE17-F80C-A444-4010B0F99D4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289F6ED-B3B1-AA23-7E0E-6BEE0FE1F331}"/>
              </a:ext>
            </a:extLst>
          </p:cNvPr>
          <p:cNvSpPr>
            <a:spLocks noGrp="1"/>
          </p:cNvSpPr>
          <p:nvPr>
            <p:ph type="sldNum" sz="quarter" idx="5"/>
          </p:nvPr>
        </p:nvSpPr>
        <p:spPr/>
        <p:txBody>
          <a:bodyPr/>
          <a:lstStyle/>
          <a:p>
            <a:fld id="{B1F6169F-443E-4E19-9CD8-03730782243B}" type="slidenum">
              <a:rPr lang="en-US" altLang="zh-CN" smtClean="0"/>
              <a:t>30</a:t>
            </a:fld>
            <a:endParaRPr lang="zh-CN" altLang="en-US"/>
          </a:p>
        </p:txBody>
      </p:sp>
    </p:spTree>
    <p:extLst>
      <p:ext uri="{BB962C8B-B14F-4D97-AF65-F5344CB8AC3E}">
        <p14:creationId xmlns:p14="http://schemas.microsoft.com/office/powerpoint/2010/main" val="2104466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A8441-A7CD-B1C2-BE8F-040890E87D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AB0BD72-4D58-7050-5D15-E02CF30093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E1AA52-0828-78C4-E34A-7AC066D1661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DE0D13B-DC89-9AF1-8B3F-141C283C34A2}"/>
              </a:ext>
            </a:extLst>
          </p:cNvPr>
          <p:cNvSpPr>
            <a:spLocks noGrp="1"/>
          </p:cNvSpPr>
          <p:nvPr>
            <p:ph type="sldNum" sz="quarter" idx="5"/>
          </p:nvPr>
        </p:nvSpPr>
        <p:spPr/>
        <p:txBody>
          <a:bodyPr/>
          <a:lstStyle/>
          <a:p>
            <a:fld id="{B1F6169F-443E-4E19-9CD8-03730782243B}" type="slidenum">
              <a:rPr lang="en-US" altLang="zh-CN" smtClean="0"/>
              <a:t>31</a:t>
            </a:fld>
            <a:endParaRPr lang="zh-CN" altLang="en-US"/>
          </a:p>
        </p:txBody>
      </p:sp>
    </p:spTree>
    <p:extLst>
      <p:ext uri="{BB962C8B-B14F-4D97-AF65-F5344CB8AC3E}">
        <p14:creationId xmlns:p14="http://schemas.microsoft.com/office/powerpoint/2010/main" val="3553985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04B74-8245-6333-9BDB-1C960B92F30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808B601-03D1-DBB1-77F8-2B2D52F7F8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9EDBA2A-F1AD-6D1A-7E72-555B030486D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12AF99D-E09E-F0F2-5E0C-5E37E703A54F}"/>
              </a:ext>
            </a:extLst>
          </p:cNvPr>
          <p:cNvSpPr>
            <a:spLocks noGrp="1"/>
          </p:cNvSpPr>
          <p:nvPr>
            <p:ph type="sldNum" sz="quarter" idx="5"/>
          </p:nvPr>
        </p:nvSpPr>
        <p:spPr/>
        <p:txBody>
          <a:bodyPr/>
          <a:lstStyle/>
          <a:p>
            <a:fld id="{B1F6169F-443E-4E19-9CD8-03730782243B}" type="slidenum">
              <a:rPr lang="en-US" altLang="zh-CN" smtClean="0"/>
              <a:t>32</a:t>
            </a:fld>
            <a:endParaRPr lang="zh-CN" altLang="en-US"/>
          </a:p>
        </p:txBody>
      </p:sp>
    </p:spTree>
    <p:extLst>
      <p:ext uri="{BB962C8B-B14F-4D97-AF65-F5344CB8AC3E}">
        <p14:creationId xmlns:p14="http://schemas.microsoft.com/office/powerpoint/2010/main" val="2353577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E8E59-5405-4393-B9B6-65379021E94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EDA5A5-87D4-F88E-E1EE-20418CE5B4F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B86144-CD33-BAD9-05A2-0D048D3F7D5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05FE39F-487E-FBD9-5413-EF768AC91311}"/>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1617213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F9C27-E28A-7B4E-FCDE-1924A01C32E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74B9A6B-C140-072F-A9A9-07355C1DA5A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BEC17E6-5742-B447-5621-C85C5A2705C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180BF2C-1164-BB2D-7C01-762D1C2156C8}"/>
              </a:ext>
            </a:extLst>
          </p:cNvPr>
          <p:cNvSpPr>
            <a:spLocks noGrp="1"/>
          </p:cNvSpPr>
          <p:nvPr>
            <p:ph type="sldNum" sz="quarter" idx="5"/>
          </p:nvPr>
        </p:nvSpPr>
        <p:spPr/>
        <p:txBody>
          <a:bodyPr/>
          <a:lstStyle/>
          <a:p>
            <a:fld id="{B1F6169F-443E-4E19-9CD8-03730782243B}" type="slidenum">
              <a:rPr lang="en-US" altLang="zh-CN" smtClean="0"/>
              <a:t>33</a:t>
            </a:fld>
            <a:endParaRPr lang="zh-CN" altLang="en-US"/>
          </a:p>
        </p:txBody>
      </p:sp>
    </p:spTree>
    <p:extLst>
      <p:ext uri="{BB962C8B-B14F-4D97-AF65-F5344CB8AC3E}">
        <p14:creationId xmlns:p14="http://schemas.microsoft.com/office/powerpoint/2010/main" val="37266878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EACBD-B803-45B0-252B-F7425792AD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8C9DB45-2601-10A1-A8A4-1D5B650695A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338FA1A-402A-EE7F-7CE1-2983A242AD1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63BC92E-ADB9-DF2D-4E27-CC62775CE264}"/>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1911301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075F7-42C4-90F3-5D56-25685C59138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3B0B0A-74D5-D441-2417-45FCEE2EFCB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A612B80-27DF-0D96-B8C1-02442D4E0D4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251A764-6823-5A01-941D-404555AB7C81}"/>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3589694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DC326-BE7E-4C27-FF52-60BC9103506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5C851CD-1FC8-F234-A962-65E5CF053AA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544133-5A0F-B12E-3CF8-69BA535999E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96F07DC-F7D9-F019-4D46-B8B09921C595}"/>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2208963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9DDBA-2CA8-95E9-FC2F-ECA5E936E8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F11A20-1090-F1F7-6071-DFADB526FF9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A6FB04-2AF8-0187-5AF4-233807A0458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989C43-FA00-F558-015F-87F902A3F7E9}"/>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343921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DB07F-14A9-9662-133B-88AE80DBBA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D35057-A20E-5507-D62C-4ED349A020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DED21A-AF70-8670-2AF1-B32BF168846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8F29A2F-4B72-CC73-ADA8-B0E7BFF49333}"/>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2477519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C8B5E-90D5-EF61-13CC-55C64B7E88E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8F12FCB-DDFC-4D5F-B924-E4FDCD0D4E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AE65AD-F1CE-D3CD-AE12-2FDE7486746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305905B-5FB4-C02B-54CE-60FA2210E970}"/>
              </a:ext>
            </a:extLst>
          </p:cNvPr>
          <p:cNvSpPr>
            <a:spLocks noGrp="1"/>
          </p:cNvSpPr>
          <p:nvPr>
            <p:ph type="sldNum" sz="quarter" idx="5"/>
          </p:nvPr>
        </p:nvSpPr>
        <p:spPr/>
        <p:txBody>
          <a:bodyPr/>
          <a:lstStyle/>
          <a:p>
            <a:fld id="{B1F6169F-443E-4E19-9CD8-03730782243B}" type="slidenum">
              <a:rPr lang="en-US" altLang="zh-CN" smtClean="0"/>
              <a:t>11</a:t>
            </a:fld>
            <a:endParaRPr lang="zh-CN" altLang="en-US"/>
          </a:p>
        </p:txBody>
      </p:sp>
    </p:spTree>
    <p:extLst>
      <p:ext uri="{BB962C8B-B14F-4D97-AF65-F5344CB8AC3E}">
        <p14:creationId xmlns:p14="http://schemas.microsoft.com/office/powerpoint/2010/main" val="3951312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jpeg"/><Relationship Id="rId3" Type="http://schemas.openxmlformats.org/officeDocument/2006/relationships/image" Target="../media/image8.png"/><Relationship Id="rId7" Type="http://schemas.openxmlformats.org/officeDocument/2006/relationships/image" Target="../media/image30.jpeg"/><Relationship Id="rId12"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6.png"/><Relationship Id="rId9" Type="http://schemas.openxmlformats.org/officeDocument/2006/relationships/image" Target="../media/image32.jpeg"/><Relationship Id="rId14"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8.png"/><Relationship Id="rId7"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18" Type="http://schemas.openxmlformats.org/officeDocument/2006/relationships/image" Target="../media/image26.jpeg"/><Relationship Id="rId3" Type="http://schemas.openxmlformats.org/officeDocument/2006/relationships/image" Target="../media/image8.png"/><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jpeg"/><Relationship Id="rId2" Type="http://schemas.openxmlformats.org/officeDocument/2006/relationships/notesSlide" Target="../notesSlides/notesSlide6.xml"/><Relationship Id="rId16"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19" Type="http://schemas.openxmlformats.org/officeDocument/2006/relationships/image" Target="../media/image27.jpeg"/><Relationship Id="rId4" Type="http://schemas.openxmlformats.org/officeDocument/2006/relationships/image" Target="../media/image6.png"/><Relationship Id="rId9" Type="http://schemas.openxmlformats.org/officeDocument/2006/relationships/image" Target="../media/image17.jpeg"/><Relationship Id="rId1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人物形象设计基础</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RENWU XINGXIANG SHEJI JICHU</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5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E86C0-ADD9-650E-8201-2AA6E701BC9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CC2DA1F-1895-801B-3D6C-1F93F99E613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FD0D34C-67F7-C3F9-E4CB-C1460F44CE1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0C27E95-C5E5-12FA-E605-1415435ADA9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38C449B-D954-2F42-DB95-7F423441C24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FB23D1-6720-7E01-927A-9A46ABB9FEB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1AA37615-03CE-EE1C-15D5-7C7BEC3C13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FC215AC-6F4C-CCFF-67E7-203013B1368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4DE807A-8766-38A6-BC8D-D27768BF7B6C}"/>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引导问题：针对被设计对象，收集被设计对象的相关信息，对收集的信息用规范和专业的语言进行表述并填表。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引导问题：以设计师的观察水平和思维方法为逻辑，列出对被设计对象进行观察的方法。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6.1.1.6.3 </a:t>
            </a:r>
            <a:r>
              <a:rPr lang="zh-CN" altLang="en-US" sz="2000" b="1" dirty="0">
                <a:solidFill>
                  <a:srgbClr val="000000"/>
                </a:solidFill>
                <a:latin typeface="微软雅黑" panose="020B0503020204020204" pitchFamily="34" charset="-122"/>
                <a:ea typeface="微软雅黑" panose="020B0503020204020204" pitchFamily="34" charset="-122"/>
              </a:rPr>
              <a:t>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：小组讨论、教师参与，形成小组正确的方法理念。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：记录自己的不足。</a:t>
            </a:r>
          </a:p>
        </p:txBody>
      </p:sp>
    </p:spTree>
    <p:extLst>
      <p:ext uri="{BB962C8B-B14F-4D97-AF65-F5344CB8AC3E}">
        <p14:creationId xmlns:p14="http://schemas.microsoft.com/office/powerpoint/2010/main" val="43768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80673-1A05-92FC-703B-F8208F209CB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B1A60FC-8BC9-797C-CD19-C6B540723FF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7485A9D-9DE8-8C6D-FB4D-37E8E306419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397D1B8-6A80-BCA8-7C83-22DCB90DA30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AC5F489-C512-AE59-2DE3-26AD8ADE254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4ACD5E0-CEBB-E3F3-C15F-83BA6B85640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EEA98497-FA4C-20BF-FF14-F8DBB90D8B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68F717B-7588-2DF4-FC18-5BFAFC87A5D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A748C5F-9797-896D-BC28-648940A3E5B7}"/>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引导问题：每个小组代表展示，形成优化的方法。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6.1.1.6.5</a:t>
            </a:r>
            <a:r>
              <a:rPr lang="zh-CN" altLang="en-US" sz="2000" b="1" dirty="0">
                <a:solidFill>
                  <a:srgbClr val="000000"/>
                </a:solidFill>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引导问题：用文字和图片结合的方式，用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或</a:t>
            </a:r>
            <a:r>
              <a:rPr lang="en-US" altLang="zh-CN" sz="2000" dirty="0">
                <a:solidFill>
                  <a:srgbClr val="000000"/>
                </a:solidFill>
                <a:latin typeface="微软雅黑" panose="020B0503020204020204" pitchFamily="34" charset="-122"/>
                <a:ea typeface="微软雅黑" panose="020B0503020204020204" pitchFamily="34" charset="-122"/>
              </a:rPr>
              <a:t>Word</a:t>
            </a:r>
            <a:r>
              <a:rPr lang="zh-CN" altLang="en-US" sz="2000" dirty="0">
                <a:solidFill>
                  <a:srgbClr val="000000"/>
                </a:solidFill>
                <a:latin typeface="微软雅黑" panose="020B0503020204020204" pitchFamily="34" charset="-122"/>
                <a:ea typeface="微软雅黑" panose="020B0503020204020204" pitchFamily="34" charset="-122"/>
              </a:rPr>
              <a:t>文档形式，用规范和专业的语言，完成被设计对象的基本情况描述。</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6.1.1.7</a:t>
            </a:r>
            <a:r>
              <a:rPr lang="zh-CN" altLang="en-US" sz="2000" b="1" dirty="0">
                <a:solidFill>
                  <a:srgbClr val="000000"/>
                </a:solidFill>
                <a:latin typeface="微软雅黑" panose="020B0503020204020204" pitchFamily="34" charset="-122"/>
                <a:ea typeface="微软雅黑" panose="020B0503020204020204" pitchFamily="34" charset="-122"/>
              </a:rPr>
              <a:t>　评价反馈</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4695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86F11-C875-972A-463C-4FD04127542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ECCA768-F84C-2200-89C4-A60E2FFCBA7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4F4B987-C24C-C0A8-3FB3-EC8634711F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3C901DD-158D-7F53-92CF-575B23135A0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B98E20D-D046-9719-63C3-21ED70D9A14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8571CC5-CA52-AA27-F6F1-EF681383BA6E}"/>
              </a:ext>
            </a:extLst>
          </p:cNvPr>
          <p:cNvSpPr txBox="1">
            <a:spLocks noChangeArrowheads="1"/>
          </p:cNvSpPr>
          <p:nvPr/>
        </p:nvSpPr>
        <p:spPr bwMode="auto">
          <a:xfrm>
            <a:off x="1801494" y="492760"/>
            <a:ext cx="80423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AE5212C6-D8F8-BFCD-DDDF-79C5766DAF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565478C-17F6-2A15-195E-66F56BBE4F1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75BB2FB-3606-D5BF-EA6D-633E406BC340}"/>
              </a:ext>
            </a:extLst>
          </p:cNvPr>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根据自己对被设计对象外在形象的观察与判断结果，结合对人物形象设计化妆、发型、服饰搭配技术的认知，编写被设计对象外在形象调整方案。</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掌握服装与服饰搭配适应性知识；掌握化妆造型适应性知识；掌握发型设计适应性知识。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能应用服装与服饰搭配适应性知识完成被设计对象外在形象调整方案；能应用化妆造型适应性知识完成被设计对象外在形象调整方案；能应用发型设计适应性知识完成被设计对象外在形象调整方案。</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培养观察分析能力，突出以人为本的理念；培养遵循实事求是的原则，理论联系实际；培养严谨的逻辑思维能力、语言表达能力。</a:t>
            </a:r>
          </a:p>
        </p:txBody>
      </p:sp>
    </p:spTree>
    <p:extLst>
      <p:ext uri="{BB962C8B-B14F-4D97-AF65-F5344CB8AC3E}">
        <p14:creationId xmlns:p14="http://schemas.microsoft.com/office/powerpoint/2010/main" val="231580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6ADA1-1873-4FC7-BFC7-1E2AE641C19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046FB90-6261-11EE-DF79-4D90C96E386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BDB8B76-91CA-3B76-E2D6-46364A1206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8B98CCE-A071-FB8D-D150-ACF6BECE443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3576FEE-F679-9590-B34A-8EF560D78B0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8AD5C6A-A369-CB9E-E51C-00D4ACCFE77F}"/>
              </a:ext>
            </a:extLst>
          </p:cNvPr>
          <p:cNvSpPr txBox="1">
            <a:spLocks noChangeArrowheads="1"/>
          </p:cNvSpPr>
          <p:nvPr/>
        </p:nvSpPr>
        <p:spPr bwMode="auto">
          <a:xfrm>
            <a:off x="1801494" y="492760"/>
            <a:ext cx="7746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1A95AEF5-8642-8C7E-5B8E-CA4B7FA080A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692166D-D246-373C-B2FD-4A0B9B788B1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33C22C3-B61F-4F1C-9C7A-59BE09D6AF42}"/>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服装与服饰搭配、化妆造型、发型设计适应性认知与原理。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服装与服饰搭配、化妆造型、发型设计适应性原理与人体美学应用。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．人物形象设计中服装与服饰的适应性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）服装外轮廓形。</a:t>
            </a:r>
          </a:p>
        </p:txBody>
      </p:sp>
      <p:pic>
        <p:nvPicPr>
          <p:cNvPr id="3074" name="Picture 2">
            <a:extLst>
              <a:ext uri="{FF2B5EF4-FFF2-40B4-BE49-F238E27FC236}">
                <a16:creationId xmlns:a16="http://schemas.microsoft.com/office/drawing/2014/main" id="{95C83B3A-31F7-6976-870B-0BE45DC56D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8703" y="4114441"/>
            <a:ext cx="622593" cy="1919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37732550-A6B8-30EB-C286-D2C06546FF2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5687" y="4130877"/>
            <a:ext cx="587379" cy="189313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4FF6725A-E0FF-046C-7700-8078DCDAD72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08555" y="4136513"/>
            <a:ext cx="576111" cy="18875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AC4AC121-7FA8-AA0E-403C-6AC8235389D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48989" y="4138839"/>
            <a:ext cx="543713" cy="19058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4F71485D-A2BD-C1A6-0846-6FE75780252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17073" y="4146522"/>
            <a:ext cx="567659" cy="1929758"/>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a:extLst>
              <a:ext uri="{FF2B5EF4-FFF2-40B4-BE49-F238E27FC236}">
                <a16:creationId xmlns:a16="http://schemas.microsoft.com/office/drawing/2014/main" id="{BFB5E87C-55F8-65A5-C361-5BF38B51E58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86216" y="4205242"/>
            <a:ext cx="864869" cy="187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8">
            <a:extLst>
              <a:ext uri="{FF2B5EF4-FFF2-40B4-BE49-F238E27FC236}">
                <a16:creationId xmlns:a16="http://schemas.microsoft.com/office/drawing/2014/main" id="{33FE040C-72B4-EB38-4652-6E27D3CF085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60556" y="4223071"/>
            <a:ext cx="791623" cy="183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9">
            <a:extLst>
              <a:ext uri="{FF2B5EF4-FFF2-40B4-BE49-F238E27FC236}">
                <a16:creationId xmlns:a16="http://schemas.microsoft.com/office/drawing/2014/main" id="{5FB49691-5C9A-C440-63C4-D7B3D7DFA09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259464" y="4178804"/>
            <a:ext cx="554981" cy="193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10">
            <a:extLst>
              <a:ext uri="{FF2B5EF4-FFF2-40B4-BE49-F238E27FC236}">
                <a16:creationId xmlns:a16="http://schemas.microsoft.com/office/drawing/2014/main" id="{59A2125C-C3FB-DA2F-D2B1-297379AB48E1}"/>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48894" y="4159701"/>
            <a:ext cx="649356" cy="1919898"/>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a:extLst>
              <a:ext uri="{FF2B5EF4-FFF2-40B4-BE49-F238E27FC236}">
                <a16:creationId xmlns:a16="http://schemas.microsoft.com/office/drawing/2014/main" id="{92A1EFF7-7C4E-AB0E-1DA7-2AE00C6233A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152655" y="4152609"/>
            <a:ext cx="635271" cy="193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424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1AA2A-C036-8EF1-3E61-7FAAAAEA2C5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C7CC186-BF5A-82B6-4086-3ACC21278AB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84DAF5B-B1A1-44CF-944B-3A7F615D67D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F733868-3B67-6117-999D-32158477FCD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79C1D9E-C860-D388-6AEB-071C1A9C07F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26B68D5-1D54-E075-AE69-22577491CA25}"/>
              </a:ext>
            </a:extLst>
          </p:cNvPr>
          <p:cNvSpPr txBox="1">
            <a:spLocks noChangeArrowheads="1"/>
          </p:cNvSpPr>
          <p:nvPr/>
        </p:nvSpPr>
        <p:spPr bwMode="auto">
          <a:xfrm>
            <a:off x="1801494" y="492760"/>
            <a:ext cx="7746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0F111342-5107-567A-77AD-A6FAB977F5B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AD055DD-3E82-8CAC-8E75-22B7772463E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C11F95C-A346-6EA9-5775-23780DF42BF3}"/>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）服装款式</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领型。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）服装的款式</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袖型。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）服装色彩搭配。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）服饰品搭配。</a:t>
            </a:r>
          </a:p>
        </p:txBody>
      </p:sp>
      <p:pic>
        <p:nvPicPr>
          <p:cNvPr id="4109" name="Picture 13">
            <a:extLst>
              <a:ext uri="{FF2B5EF4-FFF2-40B4-BE49-F238E27FC236}">
                <a16:creationId xmlns:a16="http://schemas.microsoft.com/office/drawing/2014/main" id="{436B5B08-348E-0916-3492-272001B42C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6749" y="3271869"/>
            <a:ext cx="1798824" cy="262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4">
            <a:extLst>
              <a:ext uri="{FF2B5EF4-FFF2-40B4-BE49-F238E27FC236}">
                <a16:creationId xmlns:a16="http://schemas.microsoft.com/office/drawing/2014/main" id="{728A00AA-0B3D-FA81-3686-5F1EC0BC79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4446" y="3288537"/>
            <a:ext cx="994370" cy="2663325"/>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81DE41B1-EB95-12EB-A4B9-0B9CC30A2CD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9051" y="3271869"/>
            <a:ext cx="1746886" cy="2622628"/>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a:extLst>
              <a:ext uri="{FF2B5EF4-FFF2-40B4-BE49-F238E27FC236}">
                <a16:creationId xmlns:a16="http://schemas.microsoft.com/office/drawing/2014/main" id="{7B8F12CA-AE2E-F247-8B35-474E29E5994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7633" y="3242220"/>
            <a:ext cx="4877900" cy="262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69538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FE7EC-7056-DAAA-1144-32217B4F9E7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F841EDB-3899-74D3-121C-7E6602840A3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9F4FC8F-92CF-C8D2-47E8-AB75C66209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7F76375-B768-48C8-5823-FC3C84284D0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815ACA4-36C2-AD42-FA2A-A66038D12B6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130B5B9-F014-AE9D-714A-4B5F4A93E038}"/>
              </a:ext>
            </a:extLst>
          </p:cNvPr>
          <p:cNvSpPr txBox="1">
            <a:spLocks noChangeArrowheads="1"/>
          </p:cNvSpPr>
          <p:nvPr/>
        </p:nvSpPr>
        <p:spPr bwMode="auto">
          <a:xfrm>
            <a:off x="1801494" y="492760"/>
            <a:ext cx="7746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CB25D0BF-7C34-372E-7487-B046CDC1B6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B22ADFD-519B-1F26-C133-C5812022009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A5CC57D-9B3F-DEB5-1D43-1C49D2B1AADE}"/>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．人物形象设计中化妆的适应性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）化妆设计中的形态。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）化妆设计中的比例。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）化妆设计的颜色。</a:t>
            </a:r>
          </a:p>
        </p:txBody>
      </p:sp>
      <p:pic>
        <p:nvPicPr>
          <p:cNvPr id="5122" name="Picture 2">
            <a:extLst>
              <a:ext uri="{FF2B5EF4-FFF2-40B4-BE49-F238E27FC236}">
                <a16:creationId xmlns:a16="http://schemas.microsoft.com/office/drawing/2014/main" id="{B1A5141C-0FE1-A87C-5D73-5D966A3F1E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7415" y="3238170"/>
            <a:ext cx="2083546" cy="257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a:extLst>
              <a:ext uri="{FF2B5EF4-FFF2-40B4-BE49-F238E27FC236}">
                <a16:creationId xmlns:a16="http://schemas.microsoft.com/office/drawing/2014/main" id="{A392000F-FE67-301B-BA0A-82CD67B0E6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1659" y="3238170"/>
            <a:ext cx="1906381" cy="2575112"/>
          </a:xfrm>
          <a:prstGeom prst="rect">
            <a:avLst/>
          </a:prstGeom>
          <a:noFill/>
          <a:extLst>
            <a:ext uri="{909E8E84-426E-40DD-AFC4-6F175D3DCCD1}">
              <a14:hiddenFill xmlns:a14="http://schemas.microsoft.com/office/drawing/2010/main">
                <a:solidFill>
                  <a:srgbClr val="FFFFFF"/>
                </a:solidFill>
              </a14:hiddenFill>
            </a:ext>
          </a:extLst>
        </p:spPr>
      </p:pic>
      <p:pic>
        <p:nvPicPr>
          <p:cNvPr id="5148" name="Picture 28">
            <a:extLst>
              <a:ext uri="{FF2B5EF4-FFF2-40B4-BE49-F238E27FC236}">
                <a16:creationId xmlns:a16="http://schemas.microsoft.com/office/drawing/2014/main" id="{26336BD2-9D96-22C7-C67F-2024FE3ACB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3191111"/>
            <a:ext cx="4711033" cy="2607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1650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75D31-E54C-1F45-5F8E-EB6136EE1CD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3E84D3E-C5F6-94DB-7AD7-113388B05A1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7474864-1E00-5E9C-CA5E-78F3FFEB84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A871746-4CC3-4504-F035-96AA9FC405C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A293F70-3A42-44C2-0F06-2F2D283BE6F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6070302-8F1F-E16A-9180-F5A97713F840}"/>
              </a:ext>
            </a:extLst>
          </p:cNvPr>
          <p:cNvSpPr txBox="1">
            <a:spLocks noChangeArrowheads="1"/>
          </p:cNvSpPr>
          <p:nvPr/>
        </p:nvSpPr>
        <p:spPr bwMode="auto">
          <a:xfrm>
            <a:off x="1801494" y="492760"/>
            <a:ext cx="7746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E7E053C8-DEDF-C08D-BEFB-403479266FD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D0B4BB-562F-F811-18EF-8F725B01F63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EC09F64-0D2C-2415-D247-C31CEC634E64}"/>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．人物形象设计中发型的适应性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）发型的三维形状是由</a:t>
            </a:r>
            <a:r>
              <a:rPr lang="zh-CN" altLang="en-US" sz="2000" dirty="0">
                <a:solidFill>
                  <a:srgbClr val="FF0000"/>
                </a:solidFill>
                <a:latin typeface="微软雅黑" panose="020B0503020204020204" pitchFamily="34" charset="-122"/>
                <a:ea typeface="微软雅黑" panose="020B0503020204020204" pitchFamily="34" charset="-122"/>
              </a:rPr>
              <a:t>头发的长度、方向、对称设计和外轮廓形线</a:t>
            </a:r>
            <a:r>
              <a:rPr lang="zh-CN" altLang="en-US" sz="2000" dirty="0">
                <a:solidFill>
                  <a:srgbClr val="000000"/>
                </a:solidFill>
                <a:latin typeface="微软雅黑" panose="020B0503020204020204" pitchFamily="34" charset="-122"/>
                <a:ea typeface="微软雅黑" panose="020B0503020204020204" pitchFamily="34" charset="-122"/>
              </a:rPr>
              <a:t>组成，按照以上条件，根据发型与人的面部正面形成的二维形状进行分类，分为方形、三角形、圆形、椭圆形四种。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）发型的纹理是由</a:t>
            </a:r>
            <a:r>
              <a:rPr lang="zh-CN" altLang="en-US" sz="2000" dirty="0">
                <a:solidFill>
                  <a:srgbClr val="FF0000"/>
                </a:solidFill>
                <a:latin typeface="微软雅黑" panose="020B0503020204020204" pitchFamily="34" charset="-122"/>
                <a:ea typeface="微软雅黑" panose="020B0503020204020204" pitchFamily="34" charset="-122"/>
              </a:rPr>
              <a:t>每一根头发的形态</a:t>
            </a:r>
            <a:r>
              <a:rPr lang="zh-CN" altLang="en-US" sz="2000" dirty="0">
                <a:solidFill>
                  <a:srgbClr val="000000"/>
                </a:solidFill>
                <a:latin typeface="微软雅黑" panose="020B0503020204020204" pitchFamily="34" charset="-122"/>
                <a:ea typeface="微软雅黑" panose="020B0503020204020204" pitchFamily="34" charset="-122"/>
              </a:rPr>
              <a:t>组成的，它分为活动纹理、静止纹理和混合纹理，即通常所说的直发和曲发，产生不同大小的量感、方向感和动感。</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）发型的颜色是由</a:t>
            </a:r>
            <a:r>
              <a:rPr lang="zh-CN" altLang="en-US" sz="2000" dirty="0">
                <a:solidFill>
                  <a:srgbClr val="FF0000"/>
                </a:solidFill>
                <a:latin typeface="微软雅黑" panose="020B0503020204020204" pitchFamily="34" charset="-122"/>
                <a:ea typeface="微软雅黑" panose="020B0503020204020204" pitchFamily="34" charset="-122"/>
              </a:rPr>
              <a:t>头发的天然色素和染发人工色素综合显色</a:t>
            </a:r>
            <a:r>
              <a:rPr lang="zh-CN" altLang="en-US" sz="2000" dirty="0">
                <a:solidFill>
                  <a:srgbClr val="000000"/>
                </a:solidFill>
                <a:latin typeface="微软雅黑" panose="020B0503020204020204" pitchFamily="34" charset="-122"/>
                <a:ea typeface="微软雅黑" panose="020B0503020204020204" pitchFamily="34" charset="-122"/>
              </a:rPr>
              <a:t>后呈现出的发色，不同人种，因基因和遗传的影响，天然发色呈现出不同的颜色。</a:t>
            </a:r>
          </a:p>
        </p:txBody>
      </p:sp>
    </p:spTree>
    <p:extLst>
      <p:ext uri="{BB962C8B-B14F-4D97-AF65-F5344CB8AC3E}">
        <p14:creationId xmlns:p14="http://schemas.microsoft.com/office/powerpoint/2010/main" val="22421311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7C661-6816-A72A-7EC2-433D6F4DAF8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0DF1C09-91C4-43C9-EC24-7B881CA323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E8AB9BC-88D0-6808-29C0-B5B7264962B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69A7760-4457-50ED-DCFD-8D71FE1C7F8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AC1B95D-B103-E754-9DD5-A7C5BC5C9B7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CF243AB-23AF-E166-57C9-8723FE02254B}"/>
              </a:ext>
            </a:extLst>
          </p:cNvPr>
          <p:cNvSpPr txBox="1">
            <a:spLocks noChangeArrowheads="1"/>
          </p:cNvSpPr>
          <p:nvPr/>
        </p:nvSpPr>
        <p:spPr bwMode="auto">
          <a:xfrm>
            <a:off x="1801494" y="492760"/>
            <a:ext cx="84901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1D169118-22E6-10AF-313A-6EBC3900666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DB39AA1-6F45-B861-03B5-21200070341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F9CCFFD-1CDE-7376-B2A1-396B54E1AF95}"/>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6.1.2.5   </a:t>
            </a:r>
            <a:r>
              <a:rPr lang="zh-CN" altLang="en-US" sz="2000" b="1" dirty="0">
                <a:solidFill>
                  <a:srgbClr val="000000"/>
                </a:solidFill>
                <a:latin typeface="微软雅黑" panose="020B0503020204020204" pitchFamily="34" charset="-122"/>
                <a:ea typeface="微软雅黑" panose="020B0503020204020204" pitchFamily="34" charset="-122"/>
              </a:rPr>
              <a:t>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）通过对服装款式、外形分类及适应性的学习，能够结合对被设计对象的外形准确判断为依据，形成人体体形特征与服饰适应性选择的理性思维和逻辑，能够通过量表准确表达。</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）通过对化妆设计要素及适应性的学习，能够以对被设计对象的外形准确判断为依据，形成人体面部特征与化妆设计适应性选择的理性思维和逻辑，能够通过量表准确表达。</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）通过对发型设计要素及适应性的学习，能够以对被设计对象的外形准确判断为依据，形成发型设计适应性选择的理性思维和逻辑，能够通过量表准确表达。</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7326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383AD-B64E-D5BE-C2E1-1AABD934C22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F4813E7-BD44-A950-9DD5-E1E5E0594E0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7570540-5921-5653-EB79-D3CB2473EC4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6BDD622-E74B-1D78-EC2C-3452D9F4A2F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D7305D3-B705-8EB8-5409-052364647CF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7B6A55-9CAE-1E52-6F60-6F0A04ACE3E3}"/>
              </a:ext>
            </a:extLst>
          </p:cNvPr>
          <p:cNvSpPr txBox="1">
            <a:spLocks noChangeArrowheads="1"/>
          </p:cNvSpPr>
          <p:nvPr/>
        </p:nvSpPr>
        <p:spPr bwMode="auto">
          <a:xfrm>
            <a:off x="1801494" y="492760"/>
            <a:ext cx="85181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A3E5B321-1F5C-7956-CA4C-ED223B37EC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74FA099-BCAB-2225-7C76-AF69518E517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0F615C6-CE42-2ED9-DCD0-956173F7B493}"/>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引导问题：寻找</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个被设计对象，用设计师的观察方法进行观察，并对其外在形态进行准确的判断和描述，完成其对应的服装要素建议表并给出依据。</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引导问题：对既定的被设计对象进行观察，重点观察头面部，对面部特征进行准确的判断和表述，完成化妆设计建议表并给出依据。</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引导问题：对既定的被设计对象进行观察，对其整体外部特征进行准确的判断和表述，完成发型设计建议表并给出依据。</a:t>
            </a:r>
          </a:p>
        </p:txBody>
      </p:sp>
    </p:spTree>
    <p:extLst>
      <p:ext uri="{BB962C8B-B14F-4D97-AF65-F5344CB8AC3E}">
        <p14:creationId xmlns:p14="http://schemas.microsoft.com/office/powerpoint/2010/main" val="3214359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6A2D7-E34A-10E1-4F6E-F69A9E87AF5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BD510AB-F4A0-CA9F-61E2-0DDFCF73CBE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5B15C90-04E5-2E7B-A1EF-61A551CFFF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CA2B862-A07A-230E-B229-408F281BCF6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0408D30-C34D-FA9F-92D8-D391147476D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FFB5F2B-C977-2976-DABB-ED6D6F7BC098}"/>
              </a:ext>
            </a:extLst>
          </p:cNvPr>
          <p:cNvSpPr txBox="1">
            <a:spLocks noChangeArrowheads="1"/>
          </p:cNvSpPr>
          <p:nvPr/>
        </p:nvSpPr>
        <p:spPr bwMode="auto">
          <a:xfrm>
            <a:off x="1801494" y="492760"/>
            <a:ext cx="8681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6.1.2</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被设计对象外在形象调整方案编写</a:t>
            </a:r>
          </a:p>
        </p:txBody>
      </p:sp>
      <p:pic>
        <p:nvPicPr>
          <p:cNvPr id="6" name="图片 72">
            <a:extLst>
              <a:ext uri="{FF2B5EF4-FFF2-40B4-BE49-F238E27FC236}">
                <a16:creationId xmlns:a16="http://schemas.microsoft.com/office/drawing/2014/main" id="{90CE1CA3-3848-0DEE-1453-76C530A8E1E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BAB1BAE-D712-3EEE-9F29-C28CD23A01E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096484F-E7CB-BD2F-C78C-110C55C78267}"/>
              </a:ext>
            </a:extLst>
          </p:cNvPr>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6.1.2.6.3 </a:t>
            </a:r>
            <a:r>
              <a:rPr lang="zh-CN" altLang="en-US" sz="2000" b="1" dirty="0">
                <a:solidFill>
                  <a:srgbClr val="000000"/>
                </a:solidFill>
                <a:latin typeface="微软雅黑" panose="020B0503020204020204" pitchFamily="34" charset="-122"/>
                <a:ea typeface="微软雅黑" panose="020B0503020204020204" pitchFamily="34" charset="-122"/>
              </a:rPr>
              <a:t>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：小组分享、教师参与，讨论确定出一套完整的设计建议表。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：记录自己的不足。</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6.1.2.6.4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引导问题：每个小组制作</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演示文稿，派代表展示并分享自己的设计建议方案。要求：图文并茂、用词专业、表达准确规范、设计原理明确、思路清晰。</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6.1.2.7</a:t>
            </a:r>
            <a:r>
              <a:rPr lang="zh-CN" altLang="en-US" sz="2000" b="1" dirty="0">
                <a:solidFill>
                  <a:srgbClr val="000000"/>
                </a:solidFill>
                <a:latin typeface="微软雅黑" panose="020B0503020204020204" pitchFamily="34" charset="-122"/>
                <a:ea typeface="微软雅黑" panose="020B0503020204020204" pitchFamily="34" charset="-122"/>
              </a:rPr>
              <a:t>　评价反馈</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7327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4365346" y="2117012"/>
            <a:ext cx="3877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6</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人物形象设计方法</a:t>
            </a:r>
          </a:p>
        </p:txBody>
      </p:sp>
      <p:sp>
        <p:nvSpPr>
          <p:cNvPr id="8" name="文本框 7"/>
          <p:cNvSpPr txBox="1"/>
          <p:nvPr/>
        </p:nvSpPr>
        <p:spPr>
          <a:xfrm>
            <a:off x="1051248" y="4074989"/>
            <a:ext cx="6362141"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6.1</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人物形象设计思维训练</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6.2</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人物形象设计方案制作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3654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6.2</a:t>
            </a:r>
            <a:r>
              <a:rPr lang="zh-CN" altLang="en-US" sz="3600" b="1" dirty="0">
                <a:solidFill>
                  <a:srgbClr val="FFFFFF"/>
                </a:solidFill>
                <a:latin typeface="微软雅黑" panose="020B0503020204020204" pitchFamily="34" charset="-122"/>
                <a:ea typeface="微软雅黑" panose="020B0503020204020204" pitchFamily="34" charset="-122"/>
              </a:rPr>
              <a:t>　人物形象设计方案制作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1EC42-8D05-3408-DC23-170D6FF719C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2E8829-48A3-FD42-8C36-E6E58ACC375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5C2EC01-025F-84E2-5C3C-867BE3C1C06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9122AD0-B583-78C3-2B86-15C6C13BE84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A6E83A1-4CA3-E6DE-D1B3-8A8D989AFA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4534337-17D4-EB04-6D18-72AF0174815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人物原型分析</a:t>
            </a:r>
          </a:p>
        </p:txBody>
      </p:sp>
      <p:pic>
        <p:nvPicPr>
          <p:cNvPr id="6" name="图片 72">
            <a:extLst>
              <a:ext uri="{FF2B5EF4-FFF2-40B4-BE49-F238E27FC236}">
                <a16:creationId xmlns:a16="http://schemas.microsoft.com/office/drawing/2014/main" id="{CA70722E-40E0-8DA5-3634-951947E1AC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0A9463-3566-6EC1-DB5E-385154DA48D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DB72F64-F38D-FE61-C8D1-48D40B2622C1}"/>
              </a:ext>
            </a:extLst>
          </p:cNvPr>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6.2.1.1</a:t>
            </a:r>
            <a:r>
              <a:rPr lang="zh-CN" altLang="en-US" sz="2000" b="1" dirty="0">
                <a:solidFill>
                  <a:srgbClr val="000000"/>
                </a:solidFill>
                <a:latin typeface="微软雅黑" panose="020B0503020204020204" pitchFamily="34" charset="-122"/>
                <a:ea typeface="微软雅黑" panose="020B0503020204020204" pitchFamily="34" charset="-122"/>
              </a:rPr>
              <a:t>　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通过观察、调研和信息收集等方法，对文学艺术作品中的人物社会属性进行分析，并用专业的语言对其进行记录和表述，形成人物原型分析表。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掌握人的社会属性概念及相关知识；掌握人的社会形象的概念和相关知识；掌握信息检索基本知识。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能正确认知人的社会属性，并对被设计对象进行分析；能应用人的社会形象相关知识，对特定的人物社会形象进行合理定位与分析；能通过观察、咨询、信息收集等方式对被设计对象进行分析。</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 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培养观察分析能力，突出以人为本的理念；培养文学素养和文化礼仪；培养严谨的逻辑思维能力。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335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5D486-B6D3-9D93-8B4D-B7F542F0C21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5FD2723-26EE-8982-6306-817B35349C4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FB71844-FFE7-B54A-F451-2453FFE9DB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96151F0-62E2-EC61-1379-0E8386651A3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9FA7FA3-36AA-D469-4EF1-4B1BB98A180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E588768-AF9F-7DF6-89EC-D7D523E8E3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人物原型分析</a:t>
            </a:r>
          </a:p>
        </p:txBody>
      </p:sp>
      <p:pic>
        <p:nvPicPr>
          <p:cNvPr id="6" name="图片 72">
            <a:extLst>
              <a:ext uri="{FF2B5EF4-FFF2-40B4-BE49-F238E27FC236}">
                <a16:creationId xmlns:a16="http://schemas.microsoft.com/office/drawing/2014/main" id="{912671A2-2645-534D-BB72-79123D9BF5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AA460AA-4C11-200E-B588-B5499C7B803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1FEBBA0-BF8B-FF4A-DBA5-8A3EED15171C}"/>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人的社会属性和人的社会形象相关知识。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人的社会属性和人的社会形象认知与应用。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人的属性一般划分为</a:t>
            </a:r>
            <a:r>
              <a:rPr lang="zh-CN" altLang="en-US" sz="2000" dirty="0">
                <a:solidFill>
                  <a:srgbClr val="FF0000"/>
                </a:solidFill>
                <a:latin typeface="微软雅黑" panose="020B0503020204020204" pitchFamily="34" charset="-122"/>
                <a:ea typeface="微软雅黑" panose="020B0503020204020204" pitchFamily="34" charset="-122"/>
              </a:rPr>
              <a:t>自然属性和社会属性</a:t>
            </a:r>
            <a:r>
              <a:rPr lang="zh-CN" altLang="en-US" sz="2000" dirty="0">
                <a:solidFill>
                  <a:srgbClr val="000000"/>
                </a:solidFill>
                <a:latin typeface="微软雅黑" panose="020B0503020204020204" pitchFamily="34" charset="-122"/>
                <a:ea typeface="微软雅黑" panose="020B0503020204020204" pitchFamily="34" charset="-122"/>
              </a:rPr>
              <a:t>，又称</a:t>
            </a:r>
            <a:r>
              <a:rPr lang="zh-CN" altLang="en-US" sz="2000" dirty="0">
                <a:solidFill>
                  <a:srgbClr val="FF0000"/>
                </a:solidFill>
                <a:latin typeface="微软雅黑" panose="020B0503020204020204" pitchFamily="34" charset="-122"/>
                <a:ea typeface="微软雅黑" panose="020B0503020204020204" pitchFamily="34" charset="-122"/>
              </a:rPr>
              <a:t>个体属性和社会属性</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）人的社会属性。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人的社会属性可以做两个方面的区别：一是人与动物的区别，二是人与人的区别。</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）人的社会形象。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自古以来，人的社会形象在社会交往中具有重要价值，人的形象及服饰装扮蕴藏着文化、礼仪和审美等要素，能满足个体自尊、社交、展示个人价值、表达个性等需要。</a:t>
            </a:r>
          </a:p>
        </p:txBody>
      </p:sp>
    </p:spTree>
    <p:extLst>
      <p:ext uri="{BB962C8B-B14F-4D97-AF65-F5344CB8AC3E}">
        <p14:creationId xmlns:p14="http://schemas.microsoft.com/office/powerpoint/2010/main" val="2871586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2F500-93B8-4764-C392-E6CDE349CF3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539CFB7-CB09-931D-85E0-AF1E58AB13E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48DB4E8-31A9-F263-4D38-FDCD5C32ECD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8280BE1-86F5-78B7-8D98-48DC3FE2079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F883BA8-AF0F-2C50-05E1-5BA7016FFF1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218BE93-D870-4A38-A270-B38201552AB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人物原型分析</a:t>
            </a:r>
          </a:p>
        </p:txBody>
      </p:sp>
      <p:pic>
        <p:nvPicPr>
          <p:cNvPr id="6" name="图片 72">
            <a:extLst>
              <a:ext uri="{FF2B5EF4-FFF2-40B4-BE49-F238E27FC236}">
                <a16:creationId xmlns:a16="http://schemas.microsoft.com/office/drawing/2014/main" id="{4A839FB1-84A8-C07F-F369-EB7A0C35723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3747D72-A8C1-B219-D03B-050A120A14F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055EC53-58DD-59B8-5373-FFC73AF082D1}"/>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）通过案例分析，理解和懂得人的社会属性、自然属性与人的外在形象的联系，从而理解以人为本的人物形象设计的内涵。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）通过对文学艺术作品中的人物形象的分析，增强文学素养和传统文化礼仪修养。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）通过对人的社会形象影响因素的学习，培养分析人物原型依据的理性逻辑思维。</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引导问题：从四大名著中选择一位主要人物，摘录出文章中对该人物形象描述的原文，并写出自己对这部分原文的理解。</a:t>
            </a:r>
          </a:p>
        </p:txBody>
      </p:sp>
    </p:spTree>
    <p:extLst>
      <p:ext uri="{BB962C8B-B14F-4D97-AF65-F5344CB8AC3E}">
        <p14:creationId xmlns:p14="http://schemas.microsoft.com/office/powerpoint/2010/main" val="2837852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77665-7BB0-6D1C-58CB-9A62AB5AE71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07AD30D-8676-A5C4-A4C0-72F0167A6CF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3ACC97B-A6E3-EE24-21CC-D9859B873EF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09B4143-A130-9FE3-4F98-BBD11EA8667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A3968A7-E6DA-F469-010F-D47CC1DB572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351F05A-1E6C-D4BA-11AE-EC082DFC04F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人物原型分析</a:t>
            </a:r>
          </a:p>
        </p:txBody>
      </p:sp>
      <p:pic>
        <p:nvPicPr>
          <p:cNvPr id="6" name="图片 72">
            <a:extLst>
              <a:ext uri="{FF2B5EF4-FFF2-40B4-BE49-F238E27FC236}">
                <a16:creationId xmlns:a16="http://schemas.microsoft.com/office/drawing/2014/main" id="{216B7DEE-FCD2-B3AF-E28E-2235A5F8E27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899D326-0065-E49F-C40A-805F83C2350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E49311C-6B1A-BA45-23D9-2029DDD8A6F0}"/>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引导问题：小组内分享自己选择的人物，讨论确定一位具有代表性的人物进行分析，挖掘原著中人物形象的描述与人物社会属性的相关性分析。</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引导问题：各小组完成人物形象分析展示</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，每组派一名代表在全班进行分享，教师进行点评。要求将小组合作研学的分析内容通过图文并茂的方式，用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进行展示。注意文字表述的准确、精练。</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6.2.1.6.5</a:t>
            </a:r>
            <a:r>
              <a:rPr lang="zh-CN" altLang="en-US" sz="2000" b="1" dirty="0">
                <a:solidFill>
                  <a:srgbClr val="000000"/>
                </a:solidFill>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引导问题：通过以上人物与活动，自己总结出人物形象原型分析的方法与要素，思考如何对生活中的人物进行分析，这些分析对人的形象设计起到什么作用。</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2550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7BB51-4F7C-59DD-8650-BF025AC5060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A6A5537-3F6B-B603-8655-543C22D9185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CD8F733-9E46-956E-214E-24CA3070C4E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890ABB1-1ACF-8D7A-A979-8D8515D3A52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F1D17AA-C6D7-CAC5-3DB8-6F8D3E1B4E2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A808B8A-AB03-078A-4E52-EDFCE462258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人物原型分析</a:t>
            </a:r>
          </a:p>
        </p:txBody>
      </p:sp>
      <p:pic>
        <p:nvPicPr>
          <p:cNvPr id="6" name="图片 72">
            <a:extLst>
              <a:ext uri="{FF2B5EF4-FFF2-40B4-BE49-F238E27FC236}">
                <a16:creationId xmlns:a16="http://schemas.microsoft.com/office/drawing/2014/main" id="{1C6A4B44-18D7-C271-6A5A-C0FEBE2BEDA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85E173D-4D4A-D699-6660-3FA58F8ADA0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D4D9E64-9436-ECCD-D532-3B5CB7022A93}"/>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FB8AD62D-7E90-6622-E4D4-D99C77019AB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877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8F78B-E41E-5F3A-8787-65933F52413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BD8B201-28C5-35DB-5C26-1B2BC08B5CF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9B991FB-F279-FBFA-C5DC-30B79079A7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5AF8743-C8AE-2246-91FE-CDD2FAA5935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A2F406C-2491-3309-8839-73C5430E53C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019D7E1-0C7C-861C-B162-851FBB20EC7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D8AA436F-E7E0-6AEE-7560-42157498C60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07053C3-652E-C160-834B-9DFCF718B7B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0574C62-FE28-B97F-FCEA-408D7E0E53A1}"/>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6.2.2.1</a:t>
            </a:r>
            <a:r>
              <a:rPr lang="zh-CN" altLang="en-US" sz="2000" b="1" dirty="0">
                <a:solidFill>
                  <a:srgbClr val="000000"/>
                </a:solidFill>
                <a:latin typeface="微软雅黑" panose="020B0503020204020204" pitchFamily="34" charset="-122"/>
                <a:ea typeface="微软雅黑" panose="020B0503020204020204" pitchFamily="34" charset="-122"/>
              </a:rPr>
              <a:t>　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应用艺术设计的思维方法，通过设计定位、创意策划、主题创意、设计表达，完成一个主题人物形象设计方案，并以</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形式进行展示。</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掌握设计定位的概念及相关知识；掌握设计策划的概念和相关知识；掌握创意与设计表达的相关知识。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能根据被设计对象的人的特点，完成设计定位；能进行设计策划；能完成设计创意及设计表达；能完成设计方案的制作。</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培养设计分析能力，突出以人为本的理念；培养文学素养和文字表达能力；培养严谨的设计思维能力。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6176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9A994-D9D3-4D54-4F2C-3E832CBBCFD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9B43560-5D10-AF11-117D-540C16180B4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A0BFBE4-0016-79DF-20FC-9F04A9A7DD0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349C465-F84B-A0A5-DE7D-CD386E8737D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1D32309-F4C5-299B-070B-3DA9A54FB18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D51486F-D9FD-7A0F-B9D3-13979BEC726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FDE3BE76-B775-A12E-EE98-9813ACCF79F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8125B03-C0BE-36C7-8679-A93E19706AF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37B595A-6C1D-234B-36F2-2CD6F108FEA8}"/>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艺术设计思维方法和相关知识。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用设计方案展示设计思维，表达设计定位、设计策划、主题创意。</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．设计定位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）人物形象设计的设计定位步骤。</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）常用的人物形象设计定位分类。</a:t>
            </a:r>
          </a:p>
        </p:txBody>
      </p:sp>
    </p:spTree>
    <p:extLst>
      <p:ext uri="{BB962C8B-B14F-4D97-AF65-F5344CB8AC3E}">
        <p14:creationId xmlns:p14="http://schemas.microsoft.com/office/powerpoint/2010/main" val="2761648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F47E3-8E42-B02E-48F2-0D345F862F0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93F959E-B3F1-F18C-4E8E-6C74A7B4A64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4A160C5-ACD7-1EF3-7757-8CF08EBBA6E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A73C2B2-F04A-697B-6622-52E15E099C7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543737C-D4E8-24DE-177C-7296E6AFDE4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D70A4F2-8DCD-D8DD-80EE-42C16238F65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A785C64F-96F3-8CA1-B8CC-6459D9FDC1F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9AB2766-FE7D-D107-6EB6-4AC76384A7D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A42E272-26AA-DB63-8BB4-8800E429899F}"/>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．设计策划</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在设计实践中常用的一种分析模型为</a:t>
            </a:r>
            <a:r>
              <a:rPr lang="en-US" altLang="zh-CN" sz="2000" dirty="0">
                <a:solidFill>
                  <a:srgbClr val="FF0000"/>
                </a:solidFill>
                <a:latin typeface="微软雅黑" panose="020B0503020204020204" pitchFamily="34" charset="-122"/>
                <a:ea typeface="微软雅黑" panose="020B0503020204020204" pitchFamily="34" charset="-122"/>
              </a:rPr>
              <a:t>SWOT</a:t>
            </a:r>
            <a:r>
              <a:rPr lang="zh-CN" altLang="en-US" sz="2000" dirty="0">
                <a:solidFill>
                  <a:srgbClr val="FF0000"/>
                </a:solidFill>
                <a:latin typeface="微软雅黑" panose="020B0503020204020204" pitchFamily="34" charset="-122"/>
                <a:ea typeface="微软雅黑" panose="020B0503020204020204" pitchFamily="34" charset="-122"/>
              </a:rPr>
              <a:t>分析</a:t>
            </a:r>
            <a:r>
              <a:rPr lang="zh-CN" altLang="en-US" sz="2000" dirty="0">
                <a:solidFill>
                  <a:srgbClr val="000000"/>
                </a:solidFill>
                <a:latin typeface="微软雅黑" panose="020B0503020204020204" pitchFamily="34" charset="-122"/>
                <a:ea typeface="微软雅黑" panose="020B0503020204020204" pitchFamily="34" charset="-122"/>
              </a:rPr>
              <a:t>，即“</a:t>
            </a:r>
            <a:r>
              <a:rPr lang="en-US" altLang="zh-CN" sz="2000" dirty="0">
                <a:solidFill>
                  <a:srgbClr val="000000"/>
                </a:solidFill>
                <a:latin typeface="微软雅黑" panose="020B0503020204020204" pitchFamily="34" charset="-122"/>
                <a:ea typeface="微软雅黑" panose="020B0503020204020204" pitchFamily="34" charset="-122"/>
              </a:rPr>
              <a:t>SWOT</a:t>
            </a:r>
            <a:r>
              <a:rPr lang="zh-CN" altLang="en-US" sz="2000" dirty="0">
                <a:solidFill>
                  <a:srgbClr val="000000"/>
                </a:solidFill>
                <a:latin typeface="微软雅黑" panose="020B0503020204020204" pitchFamily="34" charset="-122"/>
                <a:ea typeface="微软雅黑" panose="020B0503020204020204" pitchFamily="34" charset="-122"/>
              </a:rPr>
              <a:t>模型”，它是由著名的美国管理学者</a:t>
            </a:r>
            <a:r>
              <a:rPr lang="en-US" altLang="zh-CN" sz="2000" dirty="0">
                <a:solidFill>
                  <a:srgbClr val="000000"/>
                </a:solidFill>
                <a:latin typeface="微软雅黑" panose="020B0503020204020204" pitchFamily="34" charset="-122"/>
                <a:ea typeface="微软雅黑" panose="020B0503020204020204" pitchFamily="34" charset="-122"/>
              </a:rPr>
              <a:t>Steiner</a:t>
            </a:r>
            <a:r>
              <a:rPr lang="zh-CN" altLang="en-US" sz="2000" dirty="0">
                <a:solidFill>
                  <a:srgbClr val="000000"/>
                </a:solidFill>
                <a:latin typeface="微软雅黑" panose="020B0503020204020204" pitchFamily="34" charset="-122"/>
                <a:ea typeface="微软雅黑" panose="020B0503020204020204" pitchFamily="34" charset="-122"/>
              </a:rPr>
              <a:t>提出的，具体包括四个方面的系统分析：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S</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strengths</a:t>
            </a:r>
            <a:r>
              <a:rPr lang="zh-CN" altLang="en-US" sz="2000" dirty="0">
                <a:solidFill>
                  <a:srgbClr val="000000"/>
                </a:solidFill>
                <a:latin typeface="微软雅黑" panose="020B0503020204020204" pitchFamily="34" charset="-122"/>
                <a:ea typeface="微软雅黑" panose="020B0503020204020204" pitchFamily="34" charset="-122"/>
              </a:rPr>
              <a:t>）是</a:t>
            </a:r>
            <a:r>
              <a:rPr lang="zh-CN" altLang="en-US" sz="2000" dirty="0">
                <a:solidFill>
                  <a:srgbClr val="FF0000"/>
                </a:solidFill>
                <a:latin typeface="微软雅黑" panose="020B0503020204020204" pitchFamily="34" charset="-122"/>
                <a:ea typeface="微软雅黑" panose="020B0503020204020204" pitchFamily="34" charset="-122"/>
              </a:rPr>
              <a:t>优势</a:t>
            </a:r>
            <a:r>
              <a:rPr lang="zh-CN" altLang="en-US" sz="2000" dirty="0">
                <a:solidFill>
                  <a:srgbClr val="000000"/>
                </a:solidFill>
                <a:latin typeface="微软雅黑" panose="020B0503020204020204" pitchFamily="34" charset="-122"/>
                <a:ea typeface="微软雅黑" panose="020B0503020204020204" pitchFamily="34" charset="-122"/>
              </a:rPr>
              <a:t>，是指项目中客观存在的自身条件、资源和环境优势。</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W</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weaknesses</a:t>
            </a:r>
            <a:r>
              <a:rPr lang="zh-CN" altLang="en-US" sz="2000" dirty="0">
                <a:solidFill>
                  <a:srgbClr val="000000"/>
                </a:solidFill>
                <a:latin typeface="微软雅黑" panose="020B0503020204020204" pitchFamily="34" charset="-122"/>
                <a:ea typeface="微软雅黑" panose="020B0503020204020204" pitchFamily="34" charset="-122"/>
              </a:rPr>
              <a:t>）是</a:t>
            </a:r>
            <a:r>
              <a:rPr lang="zh-CN" altLang="en-US" sz="2000" dirty="0">
                <a:solidFill>
                  <a:srgbClr val="FF0000"/>
                </a:solidFill>
                <a:latin typeface="微软雅黑" panose="020B0503020204020204" pitchFamily="34" charset="-122"/>
                <a:ea typeface="微软雅黑" panose="020B0503020204020204" pitchFamily="34" charset="-122"/>
              </a:rPr>
              <a:t>劣势</a:t>
            </a:r>
            <a:r>
              <a:rPr lang="zh-CN" altLang="en-US" sz="2000" dirty="0">
                <a:solidFill>
                  <a:srgbClr val="000000"/>
                </a:solidFill>
                <a:latin typeface="微软雅黑" panose="020B0503020204020204" pitchFamily="34" charset="-122"/>
                <a:ea typeface="微软雅黑" panose="020B0503020204020204" pitchFamily="34" charset="-122"/>
              </a:rPr>
              <a:t>，是指项目中客观存在的自身条件、资源和环境弱势、问题和困难。</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O</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opportunities</a:t>
            </a:r>
            <a:r>
              <a:rPr lang="zh-CN" altLang="en-US" sz="2000" dirty="0">
                <a:solidFill>
                  <a:srgbClr val="000000"/>
                </a:solidFill>
                <a:latin typeface="微软雅黑" panose="020B0503020204020204" pitchFamily="34" charset="-122"/>
                <a:ea typeface="微软雅黑" panose="020B0503020204020204" pitchFamily="34" charset="-122"/>
              </a:rPr>
              <a:t>）是</a:t>
            </a:r>
            <a:r>
              <a:rPr lang="zh-CN" altLang="en-US" sz="2000" dirty="0">
                <a:solidFill>
                  <a:srgbClr val="FF0000"/>
                </a:solidFill>
                <a:latin typeface="微软雅黑" panose="020B0503020204020204" pitchFamily="34" charset="-122"/>
                <a:ea typeface="微软雅黑" panose="020B0503020204020204" pitchFamily="34" charset="-122"/>
              </a:rPr>
              <a:t>机会</a:t>
            </a:r>
            <a:r>
              <a:rPr lang="zh-CN" altLang="en-US" sz="2000" dirty="0">
                <a:solidFill>
                  <a:srgbClr val="000000"/>
                </a:solidFill>
                <a:latin typeface="微软雅黑" panose="020B0503020204020204" pitchFamily="34" charset="-122"/>
                <a:ea typeface="微软雅黑" panose="020B0503020204020204" pitchFamily="34" charset="-122"/>
              </a:rPr>
              <a:t>，是指分析项目达成的机会、切入点、时间、方式等。</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T</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threats</a:t>
            </a:r>
            <a:r>
              <a:rPr lang="zh-CN" altLang="en-US" sz="2000" dirty="0">
                <a:solidFill>
                  <a:srgbClr val="000000"/>
                </a:solidFill>
                <a:latin typeface="微软雅黑" panose="020B0503020204020204" pitchFamily="34" charset="-122"/>
                <a:ea typeface="微软雅黑" panose="020B0503020204020204" pitchFamily="34" charset="-122"/>
              </a:rPr>
              <a:t>）是</a:t>
            </a:r>
            <a:r>
              <a:rPr lang="zh-CN" altLang="en-US" sz="2000" dirty="0">
                <a:solidFill>
                  <a:srgbClr val="FF0000"/>
                </a:solidFill>
                <a:latin typeface="微软雅黑" panose="020B0503020204020204" pitchFamily="34" charset="-122"/>
                <a:ea typeface="微软雅黑" panose="020B0503020204020204" pitchFamily="34" charset="-122"/>
              </a:rPr>
              <a:t>威胁</a:t>
            </a:r>
            <a:r>
              <a:rPr lang="zh-CN" altLang="en-US" sz="2000" dirty="0">
                <a:solidFill>
                  <a:srgbClr val="000000"/>
                </a:solidFill>
                <a:latin typeface="微软雅黑" panose="020B0503020204020204" pitchFamily="34" charset="-122"/>
                <a:ea typeface="微软雅黑" panose="020B0503020204020204" pitchFamily="34" charset="-122"/>
              </a:rPr>
              <a:t>，是指环境和其他不可控因素可能对项目造成的不利影响和潜在的风险。</a:t>
            </a:r>
          </a:p>
        </p:txBody>
      </p:sp>
    </p:spTree>
    <p:extLst>
      <p:ext uri="{BB962C8B-B14F-4D97-AF65-F5344CB8AC3E}">
        <p14:creationId xmlns:p14="http://schemas.microsoft.com/office/powerpoint/2010/main" val="4892116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16842-82CC-257A-525D-46651910218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A5F1C57-47F6-11AD-3C5D-B72506A7ED5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E4880CB-B1AC-ABAD-2AB4-72A2DD624A1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D3459CC-C583-F2B0-187C-97872CBE8A7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7F1136B-4D60-FB45-A342-AB4C23AD0B6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BB580ED-F0DD-37A1-9977-283CCBF1A2A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F6EDDAB9-F114-B939-72F5-6B08F507B6A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9BB0AE3-7600-472B-DA92-0E2D2BBBA1A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1A9BC7D-DE21-C62A-E8CA-4D73ECD2B36F}"/>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．设计创意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）创意总是会</a:t>
            </a:r>
            <a:r>
              <a:rPr lang="zh-CN" altLang="en-US" sz="2000" dirty="0">
                <a:solidFill>
                  <a:srgbClr val="FF0000"/>
                </a:solidFill>
                <a:latin typeface="微软雅黑" panose="020B0503020204020204" pitchFamily="34" charset="-122"/>
                <a:ea typeface="微软雅黑" panose="020B0503020204020204" pitchFamily="34" charset="-122"/>
              </a:rPr>
              <a:t>解决始料未及的问题</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）创意总是</a:t>
            </a:r>
            <a:r>
              <a:rPr lang="zh-CN" altLang="en-US" sz="2000" dirty="0">
                <a:solidFill>
                  <a:srgbClr val="FF0000"/>
                </a:solidFill>
                <a:latin typeface="微软雅黑" panose="020B0503020204020204" pitchFamily="34" charset="-122"/>
                <a:ea typeface="微软雅黑" panose="020B0503020204020204" pitchFamily="34" charset="-122"/>
              </a:rPr>
              <a:t>突发奇想的关联</a:t>
            </a:r>
            <a:r>
              <a:rPr lang="zh-CN" altLang="en-US" sz="2000" dirty="0">
                <a:solidFill>
                  <a:srgbClr val="000000"/>
                </a:solidFill>
                <a:latin typeface="微软雅黑" panose="020B0503020204020204" pitchFamily="34" charset="-122"/>
                <a:ea typeface="微软雅黑" panose="020B0503020204020204" pitchFamily="34" charset="-122"/>
              </a:rPr>
              <a:t>看似不相关的事物；</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）创意总是把灵感变为</a:t>
            </a:r>
            <a:r>
              <a:rPr lang="zh-CN" altLang="en-US" sz="2000" dirty="0">
                <a:solidFill>
                  <a:srgbClr val="FF0000"/>
                </a:solidFill>
                <a:latin typeface="微软雅黑" panose="020B0503020204020204" pitchFamily="34" charset="-122"/>
                <a:ea typeface="微软雅黑" panose="020B0503020204020204" pitchFamily="34" charset="-122"/>
              </a:rPr>
              <a:t>具有普遍意义的可以创造价值</a:t>
            </a:r>
            <a:r>
              <a:rPr lang="zh-CN" altLang="en-US" sz="2000" dirty="0">
                <a:solidFill>
                  <a:srgbClr val="000000"/>
                </a:solidFill>
                <a:latin typeface="微软雅黑" panose="020B0503020204020204" pitchFamily="34" charset="-122"/>
                <a:ea typeface="微软雅黑" panose="020B0503020204020204" pitchFamily="34" charset="-122"/>
              </a:rPr>
              <a:t>的功能。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．设计表达</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）设计表现。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）语言表述。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）设计表达工具。</a:t>
            </a:r>
          </a:p>
        </p:txBody>
      </p:sp>
      <p:pic>
        <p:nvPicPr>
          <p:cNvPr id="6146" name="Picture 2">
            <a:extLst>
              <a:ext uri="{FF2B5EF4-FFF2-40B4-BE49-F238E27FC236}">
                <a16:creationId xmlns:a16="http://schemas.microsoft.com/office/drawing/2014/main" id="{0EA30AD6-9681-BB3F-5B38-6FC99566254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8493" y="3723626"/>
            <a:ext cx="3213616" cy="182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5CA0A466-393D-AC5E-B366-3313322CB2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55870" y="3723626"/>
            <a:ext cx="3213616" cy="1822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4086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6.1</a:t>
            </a:r>
            <a:r>
              <a:rPr lang="zh-CN" altLang="en-US" sz="3600" b="1" dirty="0">
                <a:solidFill>
                  <a:srgbClr val="FFFFFF"/>
                </a:solidFill>
                <a:latin typeface="微软雅黑" panose="020B0503020204020204" pitchFamily="34" charset="-122"/>
                <a:ea typeface="微软雅黑" panose="020B0503020204020204" pitchFamily="34" charset="-122"/>
              </a:rPr>
              <a:t>　人物形象设计思维训练</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C01D0-13FF-D996-F652-A47B6FF75C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9F3E66C-E58A-9C7A-08E5-B22918DA14A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30FCD25-97EE-F37F-D8EB-9ADCCC23060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075B698-E94A-305A-27A6-859F1495800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D71ECC5-AC45-A35D-B1C8-B6BEC005A54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DD49B8B-CC76-96BE-A50C-192A1C353D7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4BEABA70-EFE8-F556-C99D-48F9B2CB2F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B3B2C9D-857C-E25D-99CF-507AA71B628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3A1093D-268A-555B-50EC-8DBB8F7208DB}"/>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．设计实现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）设计的实现手段。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）设计的组织与管理。</a:t>
            </a:r>
          </a:p>
        </p:txBody>
      </p:sp>
      <p:pic>
        <p:nvPicPr>
          <p:cNvPr id="10" name="图片 9">
            <a:extLst>
              <a:ext uri="{FF2B5EF4-FFF2-40B4-BE49-F238E27FC236}">
                <a16:creationId xmlns:a16="http://schemas.microsoft.com/office/drawing/2014/main" id="{4DE7B478-ED12-1E67-2DD1-C8E9102E3711}"/>
              </a:ext>
            </a:extLst>
          </p:cNvPr>
          <p:cNvPicPr>
            <a:picLocks noChangeAspect="1"/>
          </p:cNvPicPr>
          <p:nvPr/>
        </p:nvPicPr>
        <p:blipFill>
          <a:blip r:embed="rId5"/>
          <a:stretch>
            <a:fillRect/>
          </a:stretch>
        </p:blipFill>
        <p:spPr>
          <a:xfrm>
            <a:off x="3387653" y="2776506"/>
            <a:ext cx="5644379" cy="3126292"/>
          </a:xfrm>
          <a:prstGeom prst="rect">
            <a:avLst/>
          </a:prstGeom>
        </p:spPr>
      </p:pic>
    </p:spTree>
    <p:extLst>
      <p:ext uri="{BB962C8B-B14F-4D97-AF65-F5344CB8AC3E}">
        <p14:creationId xmlns:p14="http://schemas.microsoft.com/office/powerpoint/2010/main" val="5794752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B122F-5DAA-C337-18CE-026359B7F14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F5AD6F3-7E2A-ED0F-717A-D39AA4F56F9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36D0136-DD4F-168C-2F61-E917F1C1860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97FC673-0F3C-AB57-12B4-9640D0112BC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19F7B64-376D-342A-FB95-7A21BEDD1CC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425E1C0-87A1-EFF7-4AC7-3D6BE09D4C7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0BFD48AA-2BEE-3A25-E8CD-05E66F5368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6FF83D3-56AE-4896-8E1A-4BAC46D5C07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51216CE-426C-F406-E813-A412A613DEE0}"/>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）通过对设计定位、设计策划、设计创意的理解，逐渐以设计师的逻辑去思考和分析问题。</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）通过学习设计表达，逐渐养成设计师应具备的文学素养和文字表达能力。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）通过参与学习任务和活动，能够体验感受作为设计师的思维能力、创新能力的重要性，认识到各类专业课程与培养目标、学习目标之间是紧密联系、缺一不可的。</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2493207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640A1-DE6C-A223-D2B0-CC10A27CA09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AD15535-FEC2-AC36-FB70-30ECC2D3B8D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1D51A33-A554-56D0-0556-54678F388B2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5AC29DB-3282-947A-9888-FEA4D96B30A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9461CC7-A948-B148-F027-6ADAF604D05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FCB8A5E-623C-7D38-31BE-3D65439D167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A1B07680-DF48-137A-32D7-AC1AF3BCEA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223C42A-D5B5-BACB-BD4D-F5D1FBAEA94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5F33E51-5B07-7A61-0FE8-1FEE9D5DC7BB}"/>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引导问题：确定一个被设计对象，应用前面所学知识与技能，完成对被设计对象的设计定位：调查咨询信息表。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引导问题：在调查咨询信息表的基础上，对有效信息进行归纳整理，完成设计定位，并阐述定位依据。</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引导问题：小组讨论，确定一个被设计对象，根据设计定位，应用设计策划的方法，用</a:t>
            </a:r>
            <a:r>
              <a:rPr lang="en-US" altLang="zh-CN" sz="2000" dirty="0">
                <a:solidFill>
                  <a:srgbClr val="000000"/>
                </a:solidFill>
                <a:latin typeface="微软雅黑" panose="020B0503020204020204" pitchFamily="34" charset="-122"/>
                <a:ea typeface="微软雅黑" panose="020B0503020204020204" pitchFamily="34" charset="-122"/>
              </a:rPr>
              <a:t>SWOT</a:t>
            </a:r>
            <a:r>
              <a:rPr lang="zh-CN" altLang="en-US" sz="2000" dirty="0">
                <a:solidFill>
                  <a:srgbClr val="000000"/>
                </a:solidFill>
                <a:latin typeface="微软雅黑" panose="020B0503020204020204" pitchFamily="34" charset="-122"/>
                <a:ea typeface="微软雅黑" panose="020B0503020204020204" pitchFamily="34" charset="-122"/>
              </a:rPr>
              <a:t>分析法，共同完成设计策划分析表。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引导问题：小组以确定的设计对象和设计策划分析表为基础，自拟人物造型设计主题（可根据</a:t>
            </a:r>
            <a:r>
              <a:rPr lang="en-US" altLang="zh-CN" sz="2000" dirty="0">
                <a:solidFill>
                  <a:srgbClr val="000000"/>
                </a:solidFill>
                <a:latin typeface="微软雅黑" panose="020B0503020204020204" pitchFamily="34" charset="-122"/>
                <a:ea typeface="微软雅黑" panose="020B0503020204020204" pitchFamily="34" charset="-122"/>
              </a:rPr>
              <a:t>T.P.O</a:t>
            </a:r>
            <a:r>
              <a:rPr lang="zh-CN" altLang="en-US" sz="2000" dirty="0">
                <a:solidFill>
                  <a:srgbClr val="000000"/>
                </a:solidFill>
                <a:latin typeface="微软雅黑" panose="020B0503020204020204" pitchFamily="34" charset="-122"/>
                <a:ea typeface="微软雅黑" panose="020B0503020204020204" pitchFamily="34" charset="-122"/>
              </a:rPr>
              <a:t>原则设定），应用一定的设计表达方式，完成设计策划及创意文案。</a:t>
            </a:r>
          </a:p>
        </p:txBody>
      </p:sp>
    </p:spTree>
    <p:extLst>
      <p:ext uri="{BB962C8B-B14F-4D97-AF65-F5344CB8AC3E}">
        <p14:creationId xmlns:p14="http://schemas.microsoft.com/office/powerpoint/2010/main" val="2476258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28043-6FCD-6FD6-AA27-979B7549FA8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187C786-D0FD-D9B1-95F6-6351707D032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8515DC2-9F66-5EDD-A080-71CAC1CC6E7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B298D20-3E8D-EB9E-8FC4-4DE1AC5437D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C44E0D2-6E27-AE92-3BEE-FF23281402B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D13C215-C4CE-D3FC-B8DC-0CD183969DE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6.2.2</a:t>
            </a:r>
            <a:r>
              <a:rPr lang="zh-CN" altLang="en-US" sz="2800" b="1" dirty="0">
                <a:solidFill>
                  <a:srgbClr val="FFFFFF"/>
                </a:solidFill>
                <a:latin typeface="微软雅黑" panose="020B0503020204020204" pitchFamily="34" charset="-122"/>
                <a:ea typeface="微软雅黑" panose="020B0503020204020204" pitchFamily="34" charset="-122"/>
                <a:sym typeface="+mn-ea"/>
              </a:rPr>
              <a:t>　主题人物形象设计方案制作</a:t>
            </a:r>
          </a:p>
        </p:txBody>
      </p:sp>
      <p:pic>
        <p:nvPicPr>
          <p:cNvPr id="6" name="图片 72">
            <a:extLst>
              <a:ext uri="{FF2B5EF4-FFF2-40B4-BE49-F238E27FC236}">
                <a16:creationId xmlns:a16="http://schemas.microsoft.com/office/drawing/2014/main" id="{DF0FE3CE-CD38-B628-6A46-D061436920A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150358F-105E-CAB0-EFEB-4C33B6903E9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0A0FC76-F097-115B-5DAB-973726B49BE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引导问题：各小组在创意文案及基础上，深度细化发型、化妆、服饰搭配技术，结合当季流行趋势，完善细节图形图像展示，时间管理、流程及成本预算，形成主题人物形象设计方案，形成</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并派一位组员作为代表，在全班进行分享。</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6.2.2.7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E4FFBA5B-C6DD-ADAE-830D-D8D7CA0DAE6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9488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通过专业知识的学习，选择一个被设计对象，并用文字和图片结合的方式用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或</a:t>
            </a:r>
            <a:r>
              <a:rPr lang="en-US" altLang="zh-CN" sz="2000" dirty="0">
                <a:solidFill>
                  <a:srgbClr val="000000"/>
                </a:solidFill>
                <a:latin typeface="微软雅黑" panose="020B0503020204020204" pitchFamily="34" charset="-122"/>
                <a:ea typeface="微软雅黑" panose="020B0503020204020204" pitchFamily="34" charset="-122"/>
              </a:rPr>
              <a:t>Word</a:t>
            </a:r>
            <a:r>
              <a:rPr lang="zh-CN" altLang="en-US" sz="2000" dirty="0">
                <a:solidFill>
                  <a:srgbClr val="000000"/>
                </a:solidFill>
                <a:latin typeface="微软雅黑" panose="020B0503020204020204" pitchFamily="34" charset="-122"/>
                <a:ea typeface="微软雅黑" panose="020B0503020204020204" pitchFamily="34" charset="-122"/>
              </a:rPr>
              <a:t>文档形式，用规范和专业的语言，完成被设计对象的基本情况描述。</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掌握对人体外在特征表述的专业语言；掌握人的外在特征描述关键知识。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能应用设计师的观察和思考方法对被设计对象进行有效的观察；能通过观察、交流等方式收集信息并提取有效信息；能应用专业语言文字和图片结合的形式对人的外形特征进行准确表述；能熟练使用</a:t>
            </a:r>
            <a:r>
              <a:rPr lang="en-US" altLang="zh-CN" sz="2000" dirty="0">
                <a:solidFill>
                  <a:srgbClr val="000000"/>
                </a:solidFill>
                <a:latin typeface="微软雅黑" panose="020B0503020204020204" pitchFamily="34" charset="-122"/>
                <a:ea typeface="微软雅黑" panose="020B0503020204020204" pitchFamily="34" charset="-122"/>
              </a:rPr>
              <a:t>Office</a:t>
            </a:r>
            <a:r>
              <a:rPr lang="zh-CN" altLang="en-US" sz="2000" dirty="0">
                <a:solidFill>
                  <a:srgbClr val="000000"/>
                </a:solidFill>
                <a:latin typeface="微软雅黑" panose="020B0503020204020204" pitchFamily="34" charset="-122"/>
                <a:ea typeface="微软雅黑" panose="020B0503020204020204" pitchFamily="34" charset="-122"/>
              </a:rPr>
              <a:t>办公软件。</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培养观察分析能力，突出以人为本的理念；遵循实事求是的原则，理论联系实际；培养严谨的逻辑思维能力、语言表达能力；培养有效沟通和交流的能力；培养信息收集及有效信息提取的能力。</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52953-6D41-2B21-EB1B-29BB66EF53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2EF1052-6054-5BB4-8AF1-E5C9A47ABC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195896F-DFCE-4C7F-E2C0-EEB13F35771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69176FB-AC68-30E5-8812-839571C31F6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C3F17E3-F965-FE64-1FE8-801DFB3C2B7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852BDCB-0675-233F-524B-956B8508EC7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83DFE2E1-B61B-69F0-81EF-2352C706C52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210CDE8-DA04-F7A1-1746-A169F444C66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DBFCE07-70D5-43B1-BEAC-48AAA1AEE00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人用专业的语言表述设计对象的外形特征。</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设计师的观察和思考方法应用。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．设计师的“观察”</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）“观察”的定义。</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）观察的方法。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）观察力。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）设计师的观察。</a:t>
            </a:r>
          </a:p>
        </p:txBody>
      </p:sp>
    </p:spTree>
    <p:extLst>
      <p:ext uri="{BB962C8B-B14F-4D97-AF65-F5344CB8AC3E}">
        <p14:creationId xmlns:p14="http://schemas.microsoft.com/office/powerpoint/2010/main" val="3276407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9EF05-A446-C310-F30B-9E53E2AF704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2124804-D109-C7C8-72BF-6AB77B09B93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368994C-F931-4539-E181-FB73024CFD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2FE31DC-47A3-2D23-93FE-A1AF2EB1528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AB85409-BB0C-A6E6-26C6-817167BA008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E0ECA6D-8B51-D829-F553-4502CF8E8E1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B668A349-3EF5-BF8C-227D-A788419C7E9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CCF3B89-D4B2-F92A-F0F5-1126BBACBEC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720C9DF-7ED4-E2D9-E29F-AAE8A95301F3}"/>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．如何观察人的外在形态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）人体的基本形态。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）人体组成。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）人体体型及分类。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）判断体型的方法。</a:t>
            </a:r>
          </a:p>
        </p:txBody>
      </p:sp>
    </p:spTree>
    <p:extLst>
      <p:ext uri="{BB962C8B-B14F-4D97-AF65-F5344CB8AC3E}">
        <p14:creationId xmlns:p14="http://schemas.microsoft.com/office/powerpoint/2010/main" val="5671333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F7669-B20F-B278-23C0-9056D04322C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513066A-F474-1710-C03B-1AC1AE0175B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F195BFA-BD95-921F-BFB2-D092F908AE3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240981-21EA-065D-9E3A-0888AC88E10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B5AF1C5-6190-7471-48C4-9FFC720EC91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DB6A8FB-3845-55CB-A5CA-E25DB2347F67}"/>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D27E9DC0-FCFE-F617-98DD-90B2F0D304B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97DFB56-4C37-25A4-978E-6360D256157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173AB8C-FDE2-86DD-30DB-3F27987A70F3}"/>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．人体美学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）和谐与对称。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）正典。</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）韵律。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）维拉</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德</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奥内库尔与达</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芬奇对人体的研究中，体现了人文主义与文艺复兴成熟的数学思考对艺术的影响。</a:t>
            </a:r>
          </a:p>
        </p:txBody>
      </p:sp>
      <p:pic>
        <p:nvPicPr>
          <p:cNvPr id="1026" name="Picture 2">
            <a:extLst>
              <a:ext uri="{FF2B5EF4-FFF2-40B4-BE49-F238E27FC236}">
                <a16:creationId xmlns:a16="http://schemas.microsoft.com/office/drawing/2014/main" id="{758F811A-8850-7ABE-8993-5A2D55FF2D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1494" y="4084031"/>
            <a:ext cx="1421649" cy="21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A3A21B08-D090-B578-C5F7-A3457CA154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5926" y="4062212"/>
            <a:ext cx="1134266" cy="20750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3613FC4-C30C-163D-EEBF-56E32B57E6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8763" y="4084031"/>
            <a:ext cx="3344933" cy="205327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7AF48657-C461-E3D5-4909-8BCC1B8F42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1077" y="4091719"/>
            <a:ext cx="1518297" cy="204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02447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DF301-6C06-6532-E5FE-47766C8CC1B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86F075E-F114-9DB0-7714-A05F9E201EF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D830BDA-D6B5-A870-D629-9D0D9E3FF2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B81A0E9-5BDC-B3A6-E992-134154A818A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3FFB47F-4BE4-1213-3AF9-C06E0DB3924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23F739A-9CE6-909A-74C7-56B9052EA9C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F789E65F-0E79-EAF5-D0EE-10B223B670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38E250C-B2DE-99B5-8E74-4238D0F1944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550D446-C7EC-5475-679C-6C00CEA78F78}"/>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．人体的其他特征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）人体头身比例。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）身体局部形态特征。</a:t>
            </a:r>
          </a:p>
        </p:txBody>
      </p:sp>
      <p:pic>
        <p:nvPicPr>
          <p:cNvPr id="2050" name="Picture 2">
            <a:extLst>
              <a:ext uri="{FF2B5EF4-FFF2-40B4-BE49-F238E27FC236}">
                <a16:creationId xmlns:a16="http://schemas.microsoft.com/office/drawing/2014/main" id="{664818B3-869A-0738-27AE-93A4F3C8ED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8738" y="2916949"/>
            <a:ext cx="977509" cy="124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18E6456C-C1FE-B9EE-F1F6-94095723F1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2868" y="2960965"/>
            <a:ext cx="928687" cy="11525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DB729FC-8D0B-4AAA-A8A6-BD23C88BBC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1048" y="2960965"/>
            <a:ext cx="877888" cy="131762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a:extLst>
              <a:ext uri="{FF2B5EF4-FFF2-40B4-BE49-F238E27FC236}">
                <a16:creationId xmlns:a16="http://schemas.microsoft.com/office/drawing/2014/main" id="{AC1EA2D8-DCFD-36DF-7723-1E43B908E3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1141" y="2993283"/>
            <a:ext cx="1219730" cy="128530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51ED02B8-5AC4-6D89-985F-51504C84D7A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63552" y="3042703"/>
            <a:ext cx="1156176" cy="125164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a:extLst>
              <a:ext uri="{FF2B5EF4-FFF2-40B4-BE49-F238E27FC236}">
                <a16:creationId xmlns:a16="http://schemas.microsoft.com/office/drawing/2014/main" id="{B5285D9A-5DF7-5B04-86B0-674B6C5C23D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68037" y="2960965"/>
            <a:ext cx="718054" cy="12532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7BB6F913-61BC-DCA8-1A4F-BAFCA49AF34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01077" y="2933321"/>
            <a:ext cx="877888" cy="1345269"/>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a:extLst>
              <a:ext uri="{FF2B5EF4-FFF2-40B4-BE49-F238E27FC236}">
                <a16:creationId xmlns:a16="http://schemas.microsoft.com/office/drawing/2014/main" id="{E810E7A1-84B6-257A-DCB8-5B4D375CF4A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81921" y="2920399"/>
            <a:ext cx="809236" cy="137094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FC5140E6-841E-F902-AD8C-5507C9751B3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28641" y="4363748"/>
            <a:ext cx="1219730" cy="160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a:extLst>
              <a:ext uri="{FF2B5EF4-FFF2-40B4-BE49-F238E27FC236}">
                <a16:creationId xmlns:a16="http://schemas.microsoft.com/office/drawing/2014/main" id="{FCC08ACB-4419-99B7-1DE9-EA81A0B9959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4884" y="4381221"/>
            <a:ext cx="1272265" cy="169227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374BB93E-3D3D-9552-C7A0-21660FAE60D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15151" y="4381221"/>
            <a:ext cx="1380205" cy="1752548"/>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a:extLst>
              <a:ext uri="{FF2B5EF4-FFF2-40B4-BE49-F238E27FC236}">
                <a16:creationId xmlns:a16="http://schemas.microsoft.com/office/drawing/2014/main" id="{F33BA9C4-D324-1B94-E9DB-AE87948184F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40871" y="4363748"/>
            <a:ext cx="9144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a:extLst>
              <a:ext uri="{FF2B5EF4-FFF2-40B4-BE49-F238E27FC236}">
                <a16:creationId xmlns:a16="http://schemas.microsoft.com/office/drawing/2014/main" id="{E222EA54-148C-F932-8298-0232D6EF51F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19728" y="4479637"/>
            <a:ext cx="877887" cy="151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a:extLst>
              <a:ext uri="{FF2B5EF4-FFF2-40B4-BE49-F238E27FC236}">
                <a16:creationId xmlns:a16="http://schemas.microsoft.com/office/drawing/2014/main" id="{A640A2CF-2AF4-0483-DEFA-EBD3B07D8B4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18024" y="4479637"/>
            <a:ext cx="1336388" cy="14524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EF8CB7F3-BAEF-428E-3E77-41507DE3F60F}"/>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727703" y="4473033"/>
            <a:ext cx="1373929" cy="1439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6005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F32B9-AA43-188F-56F9-9B9F09FFEC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48DB236-21F2-D57C-223A-B6EC5AB221A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2CC0929-F356-ACCE-1B8D-FA6478D9AB7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9B7D962-480A-3557-0D43-73EDAE06B71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81E2526-BAD0-74EE-1D59-AFDDDE4BC9F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9E7406F-3421-8A1D-1838-2B925FC8FA8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6.1.1</a:t>
            </a:r>
            <a:r>
              <a:rPr lang="zh-CN" altLang="en-US" sz="2800" b="1" dirty="0">
                <a:solidFill>
                  <a:srgbClr val="FFFFFF"/>
                </a:solidFill>
                <a:latin typeface="微软雅黑" panose="020B0503020204020204" pitchFamily="34" charset="-122"/>
                <a:ea typeface="微软雅黑" panose="020B0503020204020204" pitchFamily="34" charset="-122"/>
                <a:sym typeface="+mn-ea"/>
              </a:rPr>
              <a:t>　被设计对象特征描述</a:t>
            </a:r>
          </a:p>
        </p:txBody>
      </p:sp>
      <p:pic>
        <p:nvPicPr>
          <p:cNvPr id="6" name="图片 72">
            <a:extLst>
              <a:ext uri="{FF2B5EF4-FFF2-40B4-BE49-F238E27FC236}">
                <a16:creationId xmlns:a16="http://schemas.microsoft.com/office/drawing/2014/main" id="{DED76A03-7C3C-DD49-D928-4384CE3156B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7C89536-9609-B252-E2E0-91E1E57C225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26AF468-3428-4AC2-4B54-FCEF34CF3FFC}"/>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6.1.1.5   </a:t>
            </a:r>
            <a:r>
              <a:rPr lang="zh-CN" altLang="en-US" sz="2000" b="1" dirty="0">
                <a:solidFill>
                  <a:srgbClr val="000000"/>
                </a:solidFill>
                <a:latin typeface="微软雅黑" panose="020B0503020204020204" pitchFamily="34" charset="-122"/>
                <a:ea typeface="微软雅黑" panose="020B0503020204020204" pitchFamily="34" charset="-122"/>
              </a:rPr>
              <a:t>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）在对被设计对象的观察中，要养成设计师的观察能力，以人为本的理念，学会尊重他人。</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）在对被设计对象外在特征的表述中，要遵守实事求是的原则，理论和实际相结合。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）在记录和表达被设计对象信息时，养成用设计师的思维方式、逻辑和专业语言进行描述。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）在通过观察和交流的方式收集被设计对象信息过程中，养成专业而有效的沟通交流能力。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）在完成任务过程中，养成有目的地收集信息和有效信息提取整理的能力。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4780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TIMING" val="|1.3|4.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TIMING" val="|0.8|0.8|1.2|0.9|1.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TotalTime>
  <Words>3198</Words>
  <Application>Microsoft Office PowerPoint</Application>
  <PresentationFormat>宽屏</PresentationFormat>
  <Paragraphs>276</Paragraphs>
  <Slides>34</Slides>
  <Notes>31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42</cp:revision>
  <dcterms:created xsi:type="dcterms:W3CDTF">2023-11-05T06:36:00Z</dcterms:created>
  <dcterms:modified xsi:type="dcterms:W3CDTF">2025-06-28T05:15:56Z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